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76" r:id="rId2"/>
    <p:sldId id="256" r:id="rId3"/>
    <p:sldId id="381" r:id="rId4"/>
    <p:sldId id="312" r:id="rId5"/>
    <p:sldId id="369" r:id="rId6"/>
    <p:sldId id="313" r:id="rId7"/>
    <p:sldId id="359" r:id="rId8"/>
    <p:sldId id="364" r:id="rId9"/>
    <p:sldId id="385" r:id="rId10"/>
    <p:sldId id="366" r:id="rId11"/>
    <p:sldId id="321" r:id="rId12"/>
    <p:sldId id="355" r:id="rId13"/>
  </p:sldIdLst>
  <p:sldSz cx="12192000" cy="6858000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4" autoAdjust="0"/>
  </p:normalViewPr>
  <p:slideViewPr>
    <p:cSldViewPr snapToGrid="0">
      <p:cViewPr varScale="1">
        <p:scale>
          <a:sx n="60" d="100"/>
          <a:sy n="60" d="100"/>
        </p:scale>
        <p:origin x="96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1415D-0FE9-4F68-B4C0-CB1693247221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E6B950C-C026-4543-9A4A-F62D0E2FCE7E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Духовно –нравственные ориентиры в жизни человека</a:t>
          </a:r>
        </a:p>
      </dgm:t>
    </dgm:pt>
    <dgm:pt modelId="{ACCA3FCA-8E7F-466F-BC36-10C66F04BC7E}" type="parTrans" cxnId="{21F33EF2-CC30-4E8B-BB3B-678C6555E79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C44299-B696-4618-9059-41FB5FF3B2C2}" type="sibTrans" cxnId="{21F33EF2-CC30-4E8B-BB3B-678C6555E79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6A24BB-3B37-46A2-A386-05BC99FD5DA2}">
      <dgm:prSet phldrT="[Текст]" custT="1"/>
      <dgm:spPr/>
      <dgm:t>
        <a:bodyPr/>
        <a:lstStyle/>
        <a:p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Внутренний мир человека и его личные качества.</a:t>
          </a:r>
        </a:p>
      </dgm:t>
    </dgm:pt>
    <dgm:pt modelId="{6BC7C92A-DB45-4A4E-8706-FFF2D158523E}" type="parTrans" cxnId="{D650FF41-4EBB-4E60-9678-88CEEA0F47B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9E544A-1D98-4E67-B691-3273E11A557D}" type="sibTrans" cxnId="{D650FF41-4EBB-4E60-9678-88CEEA0F47B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51194-43F6-4C79-9F11-AC97771B9922}">
      <dgm:prSet phldrT="[Текст]" custT="1"/>
      <dgm:spPr/>
      <dgm:t>
        <a:bodyPr/>
        <a:lstStyle/>
        <a:p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Отношение человека к другому человеку (окружению), нравственные идеалы и выбор между добром и злом.</a:t>
          </a:r>
        </a:p>
      </dgm:t>
    </dgm:pt>
    <dgm:pt modelId="{824A8981-F288-42FC-8ED3-18161A37F159}" type="parTrans" cxnId="{2A8C83C4-0422-4E9E-A8ED-7BA0E2CA773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6A0568-813D-427A-BF34-B5D6884AB1A5}" type="sibTrans" cxnId="{2A8C83C4-0422-4E9E-A8ED-7BA0E2CA773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C6D88-C58E-4837-AF25-6CDFEFF9AD8B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Семья, общество, отечество в жизни человека.                        </a:t>
          </a:r>
        </a:p>
      </dgm:t>
    </dgm:pt>
    <dgm:pt modelId="{656F2952-63DA-4A1D-B436-00FCEA44ED68}" type="parTrans" cxnId="{D25BA152-0D66-4792-9745-19095AA0C78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12506-B7B8-4A1B-A602-FDD0797C0DB6}" type="sibTrans" cxnId="{D25BA152-0D66-4792-9745-19095AA0C78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8E45A5-7754-4EC0-8E0F-B244EC0B6B3D}">
      <dgm:prSet phldrT="[Текст]" custT="1"/>
      <dgm:spPr/>
      <dgm:t>
        <a:bodyPr/>
        <a:lstStyle/>
        <a:p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Семья, род; семейные ценности и традиции.</a:t>
          </a:r>
        </a:p>
      </dgm:t>
    </dgm:pt>
    <dgm:pt modelId="{543C02FA-BE14-45EA-A2C3-DAADC5335D2D}" type="parTrans" cxnId="{072B9992-D054-4381-9B13-580E748550A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E29B5-72D4-4B48-9E97-783DAFD22C94}" type="sibTrans" cxnId="{072B9992-D054-4381-9B13-580E748550A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D7E6C3-7419-4520-848F-473EA62CF2D9}">
      <dgm:prSet phldrT="[Текст]" custT="1"/>
      <dgm:spPr/>
      <dgm:t>
        <a:bodyPr/>
        <a:lstStyle/>
        <a:p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Свобода человека и ее ограничения.</a:t>
          </a:r>
        </a:p>
      </dgm:t>
    </dgm:pt>
    <dgm:pt modelId="{28D66A59-A687-43B0-8699-4ACC2433C2E1}" type="parTrans" cxnId="{F28784F9-12B2-4FBB-9017-F3BCEDF7179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1F2A4E-A103-48B0-98CF-020C7CCD1DCC}" type="sibTrans" cxnId="{F28784F9-12B2-4FBB-9017-F3BCEDF7179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3EB9F-F8FE-4AEA-B224-D847A85FB43D}">
      <dgm:prSet phldrT="[Текст]" custT="1"/>
      <dgm:spPr/>
      <dgm:t>
        <a:bodyPr/>
        <a:lstStyle/>
        <a:p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Познание человеком самого себя.</a:t>
          </a:r>
        </a:p>
      </dgm:t>
    </dgm:pt>
    <dgm:pt modelId="{08323A46-4A34-4162-88A6-5D4F2E208CBF}" type="parTrans" cxnId="{B31D63DD-CC64-4CF1-B6CE-3509F9664B1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33B6B-8D30-44CE-85A0-13E83DC12524}" type="sibTrans" cxnId="{B31D63DD-CC64-4CF1-B6CE-3509F9664B1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B40307-E0D2-4BCC-ABE0-422718687877}">
      <dgm:prSet phldrT="[Текст]" custT="1"/>
      <dgm:spPr/>
      <dgm:t>
        <a:bodyPr/>
        <a:lstStyle/>
        <a:p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Человек и общество.</a:t>
          </a:r>
        </a:p>
      </dgm:t>
    </dgm:pt>
    <dgm:pt modelId="{7B9C4388-7AE2-4DBD-A722-E2AC325B59BC}" type="parTrans" cxnId="{AA4CE3B4-A926-4315-A1C1-E70A666FC27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2B461-9D6E-4531-962D-EEC8887E9F21}" type="sibTrans" cxnId="{AA4CE3B4-A926-4315-A1C1-E70A666FC27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A1A72-1385-4766-839C-263253EE5DD9}">
      <dgm:prSet phldrT="[Текст]" custT="1"/>
      <dgm:spPr/>
      <dgm:t>
        <a:bodyPr/>
        <a:lstStyle/>
        <a:p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Родина, государство, гражданская позиция.</a:t>
          </a:r>
        </a:p>
      </dgm:t>
    </dgm:pt>
    <dgm:pt modelId="{C1B37F62-4A30-4E19-811C-A318CFF3D152}" type="parTrans" cxnId="{A5B0577E-9FFD-4628-A469-4BBD84D8A96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8FF746-F6E1-46FB-A2F1-74ED857081FD}" type="sibTrans" cxnId="{A5B0577E-9FFD-4628-A469-4BBD84D8A96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ABA1D-83C2-4FD7-83C3-15383566F7B2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Природа и культура в жизни человека.</a:t>
          </a:r>
        </a:p>
      </dgm:t>
    </dgm:pt>
    <dgm:pt modelId="{388001B6-0FD6-494A-97B0-6971AA3F95D9}" type="parTrans" cxnId="{759A8657-5F41-4518-842C-936E56E332A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96434-CE2C-4DD2-83CA-103550D139DD}" type="sibTrans" cxnId="{759A8657-5F41-4518-842C-936E56E332A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C439EC-57CF-4E70-BAAE-66E2D0EEE395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Природа и человек.</a:t>
          </a:r>
        </a:p>
      </dgm:t>
    </dgm:pt>
    <dgm:pt modelId="{92FD64EC-63C8-4387-A173-4BC2A08FCFCB}" type="parTrans" cxnId="{AB642D05-F2F8-45E4-B884-08EA9B662B7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E972F8-3E52-4A3C-A44E-CB802D16E2A2}" type="sibTrans" cxnId="{AB642D05-F2F8-45E4-B884-08EA9B662B7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3BDA0-1401-4393-ACE0-F68C009D05C5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Наука и человек.</a:t>
          </a:r>
        </a:p>
      </dgm:t>
    </dgm:pt>
    <dgm:pt modelId="{748A4ED2-9FB9-4049-AC3B-E5F6F5248B3E}" type="parTrans" cxnId="{DD572F6E-2D97-4F7F-9485-26E4EF8BF4E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32E3D-65D3-49D4-9077-D1D6CF413975}" type="sibTrans" cxnId="{DD572F6E-2D97-4F7F-9485-26E4EF8BF4E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5335A-DA0C-4ACB-ABCF-2CDFAA15C46B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Искусство и человек.</a:t>
          </a:r>
        </a:p>
      </dgm:t>
    </dgm:pt>
    <dgm:pt modelId="{30854852-373F-41E0-B73F-39432DE8BC9E}" type="parTrans" cxnId="{E0BE4B68-42F3-46A5-8A36-90B54EDA1C5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FE482-E0EF-4BBC-8ECC-2656EBF028C2}" type="sibTrans" cxnId="{E0BE4B68-42F3-46A5-8A36-90B54EDA1C5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5C1BC0-2A43-4FF0-9A70-5DF41D59D9D4}">
      <dgm:prSet custT="1"/>
      <dgm:spPr/>
      <dgm:t>
        <a:bodyPr/>
        <a:lstStyle/>
        <a:p>
          <a:r>
            <a: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Язык и языковая личность.</a:t>
          </a:r>
        </a:p>
      </dgm:t>
    </dgm:pt>
    <dgm:pt modelId="{01705FA5-34C2-46B8-9321-F2D1995D5A45}" type="parTrans" cxnId="{80E799D2-ACDB-4E65-ADA7-C7A64D78D18D}">
      <dgm:prSet/>
      <dgm:spPr/>
      <dgm:t>
        <a:bodyPr/>
        <a:lstStyle/>
        <a:p>
          <a:endParaRPr lang="ru-RU" sz="1400"/>
        </a:p>
      </dgm:t>
    </dgm:pt>
    <dgm:pt modelId="{155521AE-0E90-4D59-A1EF-A189607E2910}" type="sibTrans" cxnId="{80E799D2-ACDB-4E65-ADA7-C7A64D78D18D}">
      <dgm:prSet/>
      <dgm:spPr/>
      <dgm:t>
        <a:bodyPr/>
        <a:lstStyle/>
        <a:p>
          <a:endParaRPr lang="ru-RU" sz="1400"/>
        </a:p>
      </dgm:t>
    </dgm:pt>
    <dgm:pt modelId="{B7034C62-7B8D-4C2E-BD47-5588163C1528}" type="pres">
      <dgm:prSet presAssocID="{EC31415D-0FE9-4F68-B4C0-CB169324722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D6A049-15C8-4D8C-9B95-20CD735D01A3}" type="pres">
      <dgm:prSet presAssocID="{7E6B950C-C026-4543-9A4A-F62D0E2FCE7E}" presName="linNode" presStyleCnt="0"/>
      <dgm:spPr/>
    </dgm:pt>
    <dgm:pt modelId="{C933942E-7147-4C25-A1D0-1A5667B2C027}" type="pres">
      <dgm:prSet presAssocID="{7E6B950C-C026-4543-9A4A-F62D0E2FCE7E}" presName="parentShp" presStyleLbl="node1" presStyleIdx="0" presStyleCnt="3" custScaleY="126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DCCA1-7012-4CF3-A3DD-811D428094C6}" type="pres">
      <dgm:prSet presAssocID="{7E6B950C-C026-4543-9A4A-F62D0E2FCE7E}" presName="childShp" presStyleLbl="bgAccFollowNode1" presStyleIdx="0" presStyleCnt="3" custScaleY="185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783FE-4287-4DF2-B4F5-EDC70769DD17}" type="pres">
      <dgm:prSet presAssocID="{31C44299-B696-4618-9059-41FB5FF3B2C2}" presName="spacing" presStyleCnt="0"/>
      <dgm:spPr/>
    </dgm:pt>
    <dgm:pt modelId="{E644185B-BDE3-46A3-9975-76EEFB1A5FFF}" type="pres">
      <dgm:prSet presAssocID="{24DC6D88-C58E-4837-AF25-6CDFEFF9AD8B}" presName="linNode" presStyleCnt="0"/>
      <dgm:spPr/>
    </dgm:pt>
    <dgm:pt modelId="{FD1C89F2-9F07-4B03-841C-B42C107DF6F4}" type="pres">
      <dgm:prSet presAssocID="{24DC6D88-C58E-4837-AF25-6CDFEFF9AD8B}" presName="parentShp" presStyleLbl="node1" presStyleIdx="1" presStyleCnt="3" custLinFactNeighborX="547" custLinFactNeighborY="-14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6EE34-5F4A-4392-BD9A-FB20A8012ABE}" type="pres">
      <dgm:prSet presAssocID="{24DC6D88-C58E-4837-AF25-6CDFEFF9AD8B}" presName="childShp" presStyleLbl="bgAccFollowNode1" presStyleIdx="1" presStyleCnt="3" custScaleY="119966" custLinFactNeighborX="6652" custLinFactNeighborY="-8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937F1-9A30-44F4-8B81-E5350EB49204}" type="pres">
      <dgm:prSet presAssocID="{B3A12506-B7B8-4A1B-A602-FDD0797C0DB6}" presName="spacing" presStyleCnt="0"/>
      <dgm:spPr/>
    </dgm:pt>
    <dgm:pt modelId="{430DE12E-DA72-4256-9E43-8F7F23A63849}" type="pres">
      <dgm:prSet presAssocID="{EE2ABA1D-83C2-4FD7-83C3-15383566F7B2}" presName="linNode" presStyleCnt="0"/>
      <dgm:spPr/>
    </dgm:pt>
    <dgm:pt modelId="{82836AB2-C4AE-4A83-913D-F133388EF1BC}" type="pres">
      <dgm:prSet presAssocID="{EE2ABA1D-83C2-4FD7-83C3-15383566F7B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E7D85-CD2A-45EC-9896-CCF2770F1D2B}" type="pres">
      <dgm:prSet presAssocID="{EE2ABA1D-83C2-4FD7-83C3-15383566F7B2}" presName="childShp" presStyleLbl="bgAccFollowNode1" presStyleIdx="2" presStyleCnt="3" custScaleY="118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C29935-D6C1-4AA2-8F8E-EC15CDF60D41}" type="presOf" srcId="{24DC6D88-C58E-4837-AF25-6CDFEFF9AD8B}" destId="{FD1C89F2-9F07-4B03-841C-B42C107DF6F4}" srcOrd="0" destOrd="0" presId="urn:microsoft.com/office/officeart/2005/8/layout/vList6"/>
    <dgm:cxn modelId="{AA4CE3B4-A926-4315-A1C1-E70A666FC27B}" srcId="{24DC6D88-C58E-4837-AF25-6CDFEFF9AD8B}" destId="{56B40307-E0D2-4BCC-ABE0-422718687877}" srcOrd="1" destOrd="0" parTransId="{7B9C4388-7AE2-4DBD-A722-E2AC325B59BC}" sibTransId="{3E82B461-9D6E-4531-962D-EEC8887E9F21}"/>
    <dgm:cxn modelId="{8DB10835-D0EC-4188-8239-A7EC383FC77C}" type="presOf" srcId="{9B6A24BB-3B37-46A2-A386-05BC99FD5DA2}" destId="{862DCCA1-7012-4CF3-A3DD-811D428094C6}" srcOrd="0" destOrd="0" presId="urn:microsoft.com/office/officeart/2005/8/layout/vList6"/>
    <dgm:cxn modelId="{C5FE3AFC-85D7-4B05-9EF4-5E1D45B4EC68}" type="presOf" srcId="{5A351194-43F6-4C79-9F11-AC97771B9922}" destId="{862DCCA1-7012-4CF3-A3DD-811D428094C6}" srcOrd="0" destOrd="1" presId="urn:microsoft.com/office/officeart/2005/8/layout/vList6"/>
    <dgm:cxn modelId="{F28784F9-12B2-4FBB-9017-F3BCEDF71799}" srcId="{7E6B950C-C026-4543-9A4A-F62D0E2FCE7E}" destId="{FAD7E6C3-7419-4520-848F-473EA62CF2D9}" srcOrd="3" destOrd="0" parTransId="{28D66A59-A687-43B0-8699-4ACC2433C2E1}" sibTransId="{941F2A4E-A103-48B0-98CF-020C7CCD1DCC}"/>
    <dgm:cxn modelId="{06E78603-895D-4443-83C1-27BCF801FC92}" type="presOf" srcId="{EE2ABA1D-83C2-4FD7-83C3-15383566F7B2}" destId="{82836AB2-C4AE-4A83-913D-F133388EF1BC}" srcOrd="0" destOrd="0" presId="urn:microsoft.com/office/officeart/2005/8/layout/vList6"/>
    <dgm:cxn modelId="{21F33EF2-CC30-4E8B-BB3B-678C6555E79E}" srcId="{EC31415D-0FE9-4F68-B4C0-CB1693247221}" destId="{7E6B950C-C026-4543-9A4A-F62D0E2FCE7E}" srcOrd="0" destOrd="0" parTransId="{ACCA3FCA-8E7F-466F-BC36-10C66F04BC7E}" sibTransId="{31C44299-B696-4618-9059-41FB5FF3B2C2}"/>
    <dgm:cxn modelId="{D650FF41-4EBB-4E60-9678-88CEEA0F47BC}" srcId="{7E6B950C-C026-4543-9A4A-F62D0E2FCE7E}" destId="{9B6A24BB-3B37-46A2-A386-05BC99FD5DA2}" srcOrd="0" destOrd="0" parTransId="{6BC7C92A-DB45-4A4E-8706-FFF2D158523E}" sibTransId="{699E544A-1D98-4E67-B691-3273E11A557D}"/>
    <dgm:cxn modelId="{85F7CFC9-C04E-433C-89FE-522816040E4E}" type="presOf" srcId="{0453EB9F-F8FE-4AEA-B224-D847A85FB43D}" destId="{862DCCA1-7012-4CF3-A3DD-811D428094C6}" srcOrd="0" destOrd="2" presId="urn:microsoft.com/office/officeart/2005/8/layout/vList6"/>
    <dgm:cxn modelId="{DD572F6E-2D97-4F7F-9485-26E4EF8BF4E1}" srcId="{EE2ABA1D-83C2-4FD7-83C3-15383566F7B2}" destId="{DE03BDA0-1401-4393-ACE0-F68C009D05C5}" srcOrd="1" destOrd="0" parTransId="{748A4ED2-9FB9-4049-AC3B-E5F6F5248B3E}" sibTransId="{5E632E3D-65D3-49D4-9077-D1D6CF413975}"/>
    <dgm:cxn modelId="{6E7AF881-A857-4D70-AF51-2AB8AF459AA5}" type="presOf" srcId="{7E6B950C-C026-4543-9A4A-F62D0E2FCE7E}" destId="{C933942E-7147-4C25-A1D0-1A5667B2C027}" srcOrd="0" destOrd="0" presId="urn:microsoft.com/office/officeart/2005/8/layout/vList6"/>
    <dgm:cxn modelId="{759A8657-5F41-4518-842C-936E56E332AC}" srcId="{EC31415D-0FE9-4F68-B4C0-CB1693247221}" destId="{EE2ABA1D-83C2-4FD7-83C3-15383566F7B2}" srcOrd="2" destOrd="0" parTransId="{388001B6-0FD6-494A-97B0-6971AA3F95D9}" sibTransId="{E7B96434-CE2C-4DD2-83CA-103550D139DD}"/>
    <dgm:cxn modelId="{0C6221AD-C729-4063-9C6C-F243108E1808}" type="presOf" srcId="{8C15335A-DA0C-4ACB-ABCF-2CDFAA15C46B}" destId="{621E7D85-CD2A-45EC-9896-CCF2770F1D2B}" srcOrd="0" destOrd="2" presId="urn:microsoft.com/office/officeart/2005/8/layout/vList6"/>
    <dgm:cxn modelId="{21933FCD-FB00-400F-9FE0-02DF93854C3A}" type="presOf" srcId="{DE03BDA0-1401-4393-ACE0-F68C009D05C5}" destId="{621E7D85-CD2A-45EC-9896-CCF2770F1D2B}" srcOrd="0" destOrd="1" presId="urn:microsoft.com/office/officeart/2005/8/layout/vList6"/>
    <dgm:cxn modelId="{80E799D2-ACDB-4E65-ADA7-C7A64D78D18D}" srcId="{EE2ABA1D-83C2-4FD7-83C3-15383566F7B2}" destId="{3A5C1BC0-2A43-4FF0-9A70-5DF41D59D9D4}" srcOrd="3" destOrd="0" parTransId="{01705FA5-34C2-46B8-9321-F2D1995D5A45}" sibTransId="{155521AE-0E90-4D59-A1EF-A189607E2910}"/>
    <dgm:cxn modelId="{AB642D05-F2F8-45E4-B884-08EA9B662B71}" srcId="{EE2ABA1D-83C2-4FD7-83C3-15383566F7B2}" destId="{D0C439EC-57CF-4E70-BAAE-66E2D0EEE395}" srcOrd="0" destOrd="0" parTransId="{92FD64EC-63C8-4387-A173-4BC2A08FCFCB}" sibTransId="{8EE972F8-3E52-4A3C-A44E-CB802D16E2A2}"/>
    <dgm:cxn modelId="{7062EB09-8069-4CA9-94CE-6925B6CBBE7C}" type="presOf" srcId="{D0C439EC-57CF-4E70-BAAE-66E2D0EEE395}" destId="{621E7D85-CD2A-45EC-9896-CCF2770F1D2B}" srcOrd="0" destOrd="0" presId="urn:microsoft.com/office/officeart/2005/8/layout/vList6"/>
    <dgm:cxn modelId="{A5B0577E-9FFD-4628-A469-4BBD84D8A964}" srcId="{24DC6D88-C58E-4837-AF25-6CDFEFF9AD8B}" destId="{71BA1A72-1385-4766-839C-263253EE5DD9}" srcOrd="2" destOrd="0" parTransId="{C1B37F62-4A30-4E19-811C-A318CFF3D152}" sibTransId="{CB8FF746-F6E1-46FB-A2F1-74ED857081FD}"/>
    <dgm:cxn modelId="{34510279-19F2-43B2-A04F-8CF6CA33EC6E}" type="presOf" srcId="{A68E45A5-7754-4EC0-8E0F-B244EC0B6B3D}" destId="{E8A6EE34-5F4A-4392-BD9A-FB20A8012ABE}" srcOrd="0" destOrd="0" presId="urn:microsoft.com/office/officeart/2005/8/layout/vList6"/>
    <dgm:cxn modelId="{B40DCAE2-5D91-481D-BC20-AAE4FCC2E767}" type="presOf" srcId="{3A5C1BC0-2A43-4FF0-9A70-5DF41D59D9D4}" destId="{621E7D85-CD2A-45EC-9896-CCF2770F1D2B}" srcOrd="0" destOrd="3" presId="urn:microsoft.com/office/officeart/2005/8/layout/vList6"/>
    <dgm:cxn modelId="{9F7B16A1-CB96-4F83-86D6-AF221DCDA580}" type="presOf" srcId="{56B40307-E0D2-4BCC-ABE0-422718687877}" destId="{E8A6EE34-5F4A-4392-BD9A-FB20A8012ABE}" srcOrd="0" destOrd="1" presId="urn:microsoft.com/office/officeart/2005/8/layout/vList6"/>
    <dgm:cxn modelId="{3D22CD8F-56B0-4682-8207-153A593E0E41}" type="presOf" srcId="{71BA1A72-1385-4766-839C-263253EE5DD9}" destId="{E8A6EE34-5F4A-4392-BD9A-FB20A8012ABE}" srcOrd="0" destOrd="2" presId="urn:microsoft.com/office/officeart/2005/8/layout/vList6"/>
    <dgm:cxn modelId="{2A8C83C4-0422-4E9E-A8ED-7BA0E2CA7737}" srcId="{7E6B950C-C026-4543-9A4A-F62D0E2FCE7E}" destId="{5A351194-43F6-4C79-9F11-AC97771B9922}" srcOrd="1" destOrd="0" parTransId="{824A8981-F288-42FC-8ED3-18161A37F159}" sibTransId="{3B6A0568-813D-427A-BF34-B5D6884AB1A5}"/>
    <dgm:cxn modelId="{76F2D456-D90D-4BCD-B935-7CEA32AA0DC0}" type="presOf" srcId="{EC31415D-0FE9-4F68-B4C0-CB1693247221}" destId="{B7034C62-7B8D-4C2E-BD47-5588163C1528}" srcOrd="0" destOrd="0" presId="urn:microsoft.com/office/officeart/2005/8/layout/vList6"/>
    <dgm:cxn modelId="{D25BA152-0D66-4792-9745-19095AA0C78A}" srcId="{EC31415D-0FE9-4F68-B4C0-CB1693247221}" destId="{24DC6D88-C58E-4837-AF25-6CDFEFF9AD8B}" srcOrd="1" destOrd="0" parTransId="{656F2952-63DA-4A1D-B436-00FCEA44ED68}" sibTransId="{B3A12506-B7B8-4A1B-A602-FDD0797C0DB6}"/>
    <dgm:cxn modelId="{33B0D729-8FB9-414B-9F1C-92D3C3FBC818}" type="presOf" srcId="{FAD7E6C3-7419-4520-848F-473EA62CF2D9}" destId="{862DCCA1-7012-4CF3-A3DD-811D428094C6}" srcOrd="0" destOrd="3" presId="urn:microsoft.com/office/officeart/2005/8/layout/vList6"/>
    <dgm:cxn modelId="{E0BE4B68-42F3-46A5-8A36-90B54EDA1C54}" srcId="{EE2ABA1D-83C2-4FD7-83C3-15383566F7B2}" destId="{8C15335A-DA0C-4ACB-ABCF-2CDFAA15C46B}" srcOrd="2" destOrd="0" parTransId="{30854852-373F-41E0-B73F-39432DE8BC9E}" sibTransId="{71EFE482-E0EF-4BBC-8ECC-2656EBF028C2}"/>
    <dgm:cxn modelId="{B31D63DD-CC64-4CF1-B6CE-3509F9664B1B}" srcId="{7E6B950C-C026-4543-9A4A-F62D0E2FCE7E}" destId="{0453EB9F-F8FE-4AEA-B224-D847A85FB43D}" srcOrd="2" destOrd="0" parTransId="{08323A46-4A34-4162-88A6-5D4F2E208CBF}" sibTransId="{FA133B6B-8D30-44CE-85A0-13E83DC12524}"/>
    <dgm:cxn modelId="{072B9992-D054-4381-9B13-580E748550A7}" srcId="{24DC6D88-C58E-4837-AF25-6CDFEFF9AD8B}" destId="{A68E45A5-7754-4EC0-8E0F-B244EC0B6B3D}" srcOrd="0" destOrd="0" parTransId="{543C02FA-BE14-45EA-A2C3-DAADC5335D2D}" sibTransId="{277E29B5-72D4-4B48-9E97-783DAFD22C94}"/>
    <dgm:cxn modelId="{1AAE0249-1486-4B3D-B95E-6476A5F1648C}" type="presParOf" srcId="{B7034C62-7B8D-4C2E-BD47-5588163C1528}" destId="{86D6A049-15C8-4D8C-9B95-20CD735D01A3}" srcOrd="0" destOrd="0" presId="urn:microsoft.com/office/officeart/2005/8/layout/vList6"/>
    <dgm:cxn modelId="{CCB90FDA-9255-4662-AA57-481D830B8825}" type="presParOf" srcId="{86D6A049-15C8-4D8C-9B95-20CD735D01A3}" destId="{C933942E-7147-4C25-A1D0-1A5667B2C027}" srcOrd="0" destOrd="0" presId="urn:microsoft.com/office/officeart/2005/8/layout/vList6"/>
    <dgm:cxn modelId="{88C63EB0-F232-493A-84F9-A12CFAC44DB6}" type="presParOf" srcId="{86D6A049-15C8-4D8C-9B95-20CD735D01A3}" destId="{862DCCA1-7012-4CF3-A3DD-811D428094C6}" srcOrd="1" destOrd="0" presId="urn:microsoft.com/office/officeart/2005/8/layout/vList6"/>
    <dgm:cxn modelId="{B229D38D-95D2-4153-9FAA-B0ADE9BC4B62}" type="presParOf" srcId="{B7034C62-7B8D-4C2E-BD47-5588163C1528}" destId="{4BE783FE-4287-4DF2-B4F5-EDC70769DD17}" srcOrd="1" destOrd="0" presId="urn:microsoft.com/office/officeart/2005/8/layout/vList6"/>
    <dgm:cxn modelId="{C7D0B3FB-D2BB-4CFF-AECB-BDA9280AB419}" type="presParOf" srcId="{B7034C62-7B8D-4C2E-BD47-5588163C1528}" destId="{E644185B-BDE3-46A3-9975-76EEFB1A5FFF}" srcOrd="2" destOrd="0" presId="urn:microsoft.com/office/officeart/2005/8/layout/vList6"/>
    <dgm:cxn modelId="{F08A7AB0-E17B-40BA-B910-06BF35EB3BDF}" type="presParOf" srcId="{E644185B-BDE3-46A3-9975-76EEFB1A5FFF}" destId="{FD1C89F2-9F07-4B03-841C-B42C107DF6F4}" srcOrd="0" destOrd="0" presId="urn:microsoft.com/office/officeart/2005/8/layout/vList6"/>
    <dgm:cxn modelId="{772ACE8F-9331-454B-894A-16898A3F5CBA}" type="presParOf" srcId="{E644185B-BDE3-46A3-9975-76EEFB1A5FFF}" destId="{E8A6EE34-5F4A-4392-BD9A-FB20A8012ABE}" srcOrd="1" destOrd="0" presId="urn:microsoft.com/office/officeart/2005/8/layout/vList6"/>
    <dgm:cxn modelId="{09BA3DB6-FC0C-4246-A897-E9B01D0120B6}" type="presParOf" srcId="{B7034C62-7B8D-4C2E-BD47-5588163C1528}" destId="{CFE937F1-9A30-44F4-8B81-E5350EB49204}" srcOrd="3" destOrd="0" presId="urn:microsoft.com/office/officeart/2005/8/layout/vList6"/>
    <dgm:cxn modelId="{76B4057B-26F9-4AEB-A309-EDAF5E33D83D}" type="presParOf" srcId="{B7034C62-7B8D-4C2E-BD47-5588163C1528}" destId="{430DE12E-DA72-4256-9E43-8F7F23A63849}" srcOrd="4" destOrd="0" presId="urn:microsoft.com/office/officeart/2005/8/layout/vList6"/>
    <dgm:cxn modelId="{1D0F8AD5-336A-4E7F-B8B1-0E0041DF1BE1}" type="presParOf" srcId="{430DE12E-DA72-4256-9E43-8F7F23A63849}" destId="{82836AB2-C4AE-4A83-913D-F133388EF1BC}" srcOrd="0" destOrd="0" presId="urn:microsoft.com/office/officeart/2005/8/layout/vList6"/>
    <dgm:cxn modelId="{14E4F79B-D5A8-4067-A267-339CBF0A1EE8}" type="presParOf" srcId="{430DE12E-DA72-4256-9E43-8F7F23A63849}" destId="{621E7D85-CD2A-45EC-9896-CCF2770F1D2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DCCA1-7012-4CF3-A3DD-811D428094C6}">
      <dsp:nvSpPr>
        <dsp:cNvPr id="0" name=""/>
        <dsp:cNvSpPr/>
      </dsp:nvSpPr>
      <dsp:spPr>
        <a:xfrm>
          <a:off x="2438335" y="766"/>
          <a:ext cx="3653039" cy="17093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Внутренний мир человека и его личные качества.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Отношение человека к другому человеку (окружению), нравственные идеалы и выбор между добром и злом.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Познание человеком самого себя.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Свобода человека и ее ограничения.</a:t>
          </a:r>
        </a:p>
      </dsp:txBody>
      <dsp:txXfrm>
        <a:off x="2438335" y="214440"/>
        <a:ext cx="3012016" cy="1282046"/>
      </dsp:txXfrm>
    </dsp:sp>
    <dsp:sp modelId="{C933942E-7147-4C25-A1D0-1A5667B2C027}">
      <dsp:nvSpPr>
        <dsp:cNvPr id="0" name=""/>
        <dsp:cNvSpPr/>
      </dsp:nvSpPr>
      <dsp:spPr>
        <a:xfrm>
          <a:off x="2975" y="270245"/>
          <a:ext cx="2435359" cy="11704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Духовно –нравственные ориентиры в жизни человека</a:t>
          </a:r>
        </a:p>
      </dsp:txBody>
      <dsp:txXfrm>
        <a:off x="60111" y="327381"/>
        <a:ext cx="2321087" cy="1056163"/>
      </dsp:txXfrm>
    </dsp:sp>
    <dsp:sp modelId="{E8A6EE34-5F4A-4392-BD9A-FB20A8012ABE}">
      <dsp:nvSpPr>
        <dsp:cNvPr id="0" name=""/>
        <dsp:cNvSpPr/>
      </dsp:nvSpPr>
      <dsp:spPr>
        <a:xfrm>
          <a:off x="2441311" y="1728165"/>
          <a:ext cx="3653039" cy="11059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Семья, род; семейные ценности и традиции.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Человек и общество.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Родина, государство, гражданская позиция.</a:t>
          </a:r>
        </a:p>
      </dsp:txBody>
      <dsp:txXfrm>
        <a:off x="2441311" y="1866405"/>
        <a:ext cx="3238318" cy="829443"/>
      </dsp:txXfrm>
    </dsp:sp>
    <dsp:sp modelId="{FD1C89F2-9F07-4B03-841C-B42C107DF6F4}">
      <dsp:nvSpPr>
        <dsp:cNvPr id="0" name=""/>
        <dsp:cNvSpPr/>
      </dsp:nvSpPr>
      <dsp:spPr>
        <a:xfrm>
          <a:off x="22957" y="1759139"/>
          <a:ext cx="2435359" cy="9218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Семья, общество, отечество в жизни человека.                        </a:t>
          </a:r>
        </a:p>
      </dsp:txBody>
      <dsp:txXfrm>
        <a:off x="67959" y="1804141"/>
        <a:ext cx="2345355" cy="831860"/>
      </dsp:txXfrm>
    </dsp:sp>
    <dsp:sp modelId="{621E7D85-CD2A-45EC-9896-CCF2770F1D2B}">
      <dsp:nvSpPr>
        <dsp:cNvPr id="0" name=""/>
        <dsp:cNvSpPr/>
      </dsp:nvSpPr>
      <dsp:spPr>
        <a:xfrm>
          <a:off x="2438335" y="3000457"/>
          <a:ext cx="3653039" cy="10897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Природа и человек.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Наука и человек.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Искусство и человек.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Язык и языковая личность.</a:t>
          </a:r>
        </a:p>
      </dsp:txBody>
      <dsp:txXfrm>
        <a:off x="2438335" y="3136674"/>
        <a:ext cx="3244388" cy="817301"/>
      </dsp:txXfrm>
    </dsp:sp>
    <dsp:sp modelId="{82836AB2-C4AE-4A83-913D-F133388EF1BC}">
      <dsp:nvSpPr>
        <dsp:cNvPr id="0" name=""/>
        <dsp:cNvSpPr/>
      </dsp:nvSpPr>
      <dsp:spPr>
        <a:xfrm>
          <a:off x="2975" y="3084393"/>
          <a:ext cx="2435359" cy="9218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Природа и культура в жизни человека.</a:t>
          </a:r>
        </a:p>
      </dsp:txBody>
      <dsp:txXfrm>
        <a:off x="47977" y="3129395"/>
        <a:ext cx="2345355" cy="831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DA7A2-3415-4F5D-9816-161B90A9FF2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D1C82-D7DC-4A08-8295-D04BBB461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0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проверке по критериям допускаются сочинения, соответствующие требованиям 1 и 2.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1 и 2 являются основными. Для получения «зачета»  за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 необходимо получить «зачет»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критериям 1 и 2 ( выставление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незачет» по одному из этих критериев автоматически ведет к «незачету» за работу в целом), а также дополнительно «зачет» по одному из других критериев. 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https://clck.ru/36ryAv</a:t>
            </a:r>
            <a:endParaRPr lang="ru-RU" b="0" i="0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https://vk.com/samminobr?ysclid=lpl46b59kz767867976&amp;z=video-43217997_456239569%2F28698603335e6a71b5%2Fpl_wall_-43217997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D1C82-D7DC-4A08-8295-D04BBB46141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44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D1C82-D7DC-4A08-8295-D04BBB46141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0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Первый</a:t>
            </a:r>
            <a:r>
              <a:rPr lang="ru-RU" baseline="0" dirty="0"/>
              <a:t> этап подготовки к ГИА 11 внесение сведения в модуль РИС ГИА 11, СНИЛС внесли без ошибок, далее проверить паспортные данные (о несоответствии сообщить в </a:t>
            </a:r>
            <a:r>
              <a:rPr lang="ru-RU" baseline="0" dirty="0" err="1"/>
              <a:t>СУ_письмо</a:t>
            </a:r>
            <a:r>
              <a:rPr lang="ru-RU" baseline="0" dirty="0"/>
              <a:t>). </a:t>
            </a:r>
          </a:p>
          <a:p>
            <a:r>
              <a:rPr lang="ru-RU" dirty="0"/>
              <a:t>Начало в 10.00,</a:t>
            </a:r>
            <a:r>
              <a:rPr lang="ru-RU" baseline="0" dirty="0"/>
              <a:t> длительность 3,55 ; место ОО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D1C82-D7DC-4A08-8295-D04BBB46141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1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Ответственный</a:t>
            </a:r>
            <a:r>
              <a:rPr lang="ru-RU" baseline="0" dirty="0"/>
              <a:t> от ОО, которая направляет ОН,  должен ознакомить </a:t>
            </a:r>
            <a:r>
              <a:rPr lang="ru-RU" dirty="0"/>
              <a:t>ОН</a:t>
            </a:r>
            <a:r>
              <a:rPr lang="ru-RU" baseline="0" dirty="0"/>
              <a:t> с порядком проведения ИС(И) и заполнить уведомление ОН (дату, место, адрес и </a:t>
            </a:r>
            <a:r>
              <a:rPr lang="ru-RU" baseline="0" dirty="0" err="1"/>
              <a:t>т.д</a:t>
            </a:r>
            <a:r>
              <a:rPr lang="ru-RU" baseline="0" dirty="0"/>
              <a:t>) в соответствии с приложением 1приказа СУ № 485-од.</a:t>
            </a:r>
          </a:p>
          <a:p>
            <a:r>
              <a:rPr lang="ru-RU" baseline="0" dirty="0"/>
              <a:t>ОН в день проведения ИС(И) не позднее 9.30 прибывает в ОО, в которую распределен по приказу СУ от 27.11.2023 № 485-од, при себе иметь паспорт и удостоверение ОН. Руководитель ОО или ответственный от ОО выдает ОН форму «Акт  общественного наблюдения при проведении ИС(И)» приложение 3 к приказу №485-од.</a:t>
            </a:r>
          </a:p>
          <a:p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200" b="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свободно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перемещаться по месту </a:t>
            </a:r>
            <a:r>
              <a:rPr lang="ru-RU" sz="1200" b="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ИС(И).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200" b="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200" b="0" spc="-39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вмешиваться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помехи выполнению своих обязанностей членам </a:t>
            </a:r>
            <a:r>
              <a:rPr lang="ru-RU" sz="1200" b="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</a:t>
            </a:r>
            <a:r>
              <a:rPr lang="ru-RU" sz="1200" b="0" spc="-4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lang="ru-RU" sz="1200" b="0" spc="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b="0" spc="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ИС(И).</a:t>
            </a:r>
            <a:r>
              <a:rPr lang="ru-RU" sz="1200" b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1200" b="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проведения</a:t>
            </a:r>
            <a:r>
              <a:rPr lang="ru-RU" sz="1200" b="0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lang="ru-RU" sz="1200" b="0" spc="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200" b="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sz="1200" b="0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ru-RU" sz="1200" b="0" spc="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2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</a:t>
            </a:r>
            <a:r>
              <a:rPr lang="ru-RU" sz="1200" b="0" spc="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1200" b="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lang="ru-RU" sz="1200" b="0" spc="-39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1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sz="1200" b="0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lang="ru-RU" sz="1200" b="0" spc="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1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</a:t>
            </a:r>
            <a:r>
              <a:rPr lang="ru-RU" sz="1200" b="0" spc="-2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ОО.</a:t>
            </a:r>
          </a:p>
          <a:p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проверяет</a:t>
            </a:r>
            <a:r>
              <a:rPr lang="ru-RU" sz="1200" b="0" spc="-5" baseline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b="0" spc="-5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 ли информация о заполнении</a:t>
            </a:r>
            <a:r>
              <a:rPr lang="ru-RU" sz="1200" b="0" spc="-5" baseline="0" dirty="0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 на доске, стенде или другое.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ли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 </a:t>
            </a:r>
            <a:r>
              <a:rPr lang="ru-RU" sz="1200" spc="-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</a:t>
            </a: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вещей участников ИС(И)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  <a:r>
              <a:rPr lang="ru-RU" sz="1200" spc="-5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другое место.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в аудитории,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</a:t>
            </a:r>
            <a:r>
              <a:rPr lang="ru-RU" sz="1200" spc="-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участников</a:t>
            </a:r>
            <a:r>
              <a:rPr lang="ru-RU"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ИС(И) и работоспособность часов.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должен знать,</a:t>
            </a:r>
            <a:r>
              <a:rPr lang="ru-RU" sz="12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разрешается и что запрещается брать с собой участникам ИС(И).</a:t>
            </a: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dirty="0"/>
              <a:t>Разрешается : ручку, документ удостоверяющий</a:t>
            </a:r>
            <a:r>
              <a:rPr lang="ru-RU" b="0" baseline="0" dirty="0"/>
              <a:t> личность, лекарства, питание (при необходимости), специальные технические средства для участников с ОВЗ и детей инвалидов, инвалидов.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D1C82-D7DC-4A08-8295-D04BBB4614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0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Разместить информацию на сайте ОО в разделе ГИА (все нормативные документы), удалить  старый Порядок</a:t>
            </a:r>
            <a:r>
              <a:rPr lang="ru-RU" baseline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Комиссия в том числе: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Технического специалиста, оказывающего информационно- техническую помощь, в том числе по организации копирования бланков ИС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Сотрудников ОО читающих изложение для участников с ОВЗ, детей-инвалидов и инвалидов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Организаторов в аудитории (организаторами в аудиториях не могут быть назначены учителя русского языка и литературы)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Дежурных, участвующих в организации ИС вне учебных кабинетов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D1C82-D7DC-4A08-8295-D04BBB46141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70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E9C6-2DC3-44C2-AC20-D33F401D377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15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номер темы сочинения является уникальным и состоит из трех цифр, где первая цифра номера соответствует номеру тематического направления, вторая и третья</a:t>
            </a:r>
            <a:r>
              <a:rPr lang="ru-RU" baseline="0" dirty="0">
                <a:latin typeface="Times New Roman" pitchFamily="18" charset="0"/>
                <a:cs typeface="Times New Roman" pitchFamily="18" charset="0"/>
              </a:rPr>
              <a:t> цифра номера- порядковому номеру темы в рамках тематического направления. Так же номер текста для изложения.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D1C82-D7DC-4A08-8295-D04BBB46141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0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D1C82-D7DC-4A08-8295-D04BBB46141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08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37" indent="0">
              <a:lnSpc>
                <a:spcPts val="2600"/>
              </a:lnSpc>
              <a:buNone/>
              <a:defRPr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E9C6-2DC3-44C2-AC20-D33F401D377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67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 10.00  - в аудиториях – 1 часть инструктажа -  ознакомление с порядком проведения. Выдача участникам ИК (БР и БЗ) проверить качество печати и комплектность код работы на БР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БЗ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ответов должен совпадать!!!! Если не совпадает или не качественно напечатан, то меняется весь ИК на резервный и сообщается в СУ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 черновики для каждого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участника (листы со штампом ОО) минимум 2 шт.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10.00  - в аудиториях: 2 часть инструктажа: 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ознакомление участников с темами сочинений, (изложений)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заполнение БР и регистрационных полей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БЗ (указать номер темы) 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проверить заполнение БР и БЗ, обратить внимание на совпадение кода работы в БР и БЗ!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объявить участникам о начале , продолжительности и времени окончания выполнения работы ( для участников с  ОВЗ время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м.б.увеличено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1,5 часа)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фиксация времени на доске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Бланки односторонние!!!!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4E9C6-2DC3-44C2-AC20-D33F401D377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6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A26D-FF81-4617-B221-E271A4B61391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38A26D-FF81-4617-B221-E271A4B61391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5EC541-1E23-4DB4-B595-D7D44B09F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73154" y="5048946"/>
            <a:ext cx="48364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Организация и проведение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итогового сочинения (изложения) 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на территории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Самара 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06.12.2023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8" y="254467"/>
            <a:ext cx="4182035" cy="317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86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-253715" y="1065423"/>
            <a:ext cx="3302725" cy="4234140"/>
            <a:chOff x="0" y="0"/>
            <a:chExt cx="3612" cy="4942"/>
          </a:xfrm>
        </p:grpSpPr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" y="0"/>
              <a:ext cx="3104" cy="4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" y="2721"/>
              <a:ext cx="3104" cy="2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01"/>
              <a:ext cx="2351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" y="2894"/>
              <a:ext cx="1684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508" y="3119"/>
              <a:ext cx="1841" cy="634"/>
            </a:xfrm>
            <a:custGeom>
              <a:avLst/>
              <a:gdLst>
                <a:gd name="T0" fmla="+- 0 1956 221"/>
                <a:gd name="T1" fmla="*/ T0 w 1841"/>
                <a:gd name="T2" fmla="+- 0 3122 3122"/>
                <a:gd name="T3" fmla="*/ 3122 h 634"/>
                <a:gd name="T4" fmla="+- 0 326 221"/>
                <a:gd name="T5" fmla="*/ T4 w 1841"/>
                <a:gd name="T6" fmla="+- 0 3122 3122"/>
                <a:gd name="T7" fmla="*/ 3122 h 634"/>
                <a:gd name="T8" fmla="+- 0 285 221"/>
                <a:gd name="T9" fmla="*/ T8 w 1841"/>
                <a:gd name="T10" fmla="+- 0 3131 3122"/>
                <a:gd name="T11" fmla="*/ 3131 h 634"/>
                <a:gd name="T12" fmla="+- 0 252 221"/>
                <a:gd name="T13" fmla="*/ T12 w 1841"/>
                <a:gd name="T14" fmla="+- 0 3153 3122"/>
                <a:gd name="T15" fmla="*/ 3153 h 634"/>
                <a:gd name="T16" fmla="+- 0 229 221"/>
                <a:gd name="T17" fmla="*/ T16 w 1841"/>
                <a:gd name="T18" fmla="+- 0 3187 3122"/>
                <a:gd name="T19" fmla="*/ 3187 h 634"/>
                <a:gd name="T20" fmla="+- 0 221 221"/>
                <a:gd name="T21" fmla="*/ T20 w 1841"/>
                <a:gd name="T22" fmla="+- 0 3228 3122"/>
                <a:gd name="T23" fmla="*/ 3228 h 634"/>
                <a:gd name="T24" fmla="+- 0 221 221"/>
                <a:gd name="T25" fmla="*/ T24 w 1841"/>
                <a:gd name="T26" fmla="+- 0 3650 3122"/>
                <a:gd name="T27" fmla="*/ 3650 h 634"/>
                <a:gd name="T28" fmla="+- 0 229 221"/>
                <a:gd name="T29" fmla="*/ T28 w 1841"/>
                <a:gd name="T30" fmla="+- 0 3692 3122"/>
                <a:gd name="T31" fmla="*/ 3692 h 634"/>
                <a:gd name="T32" fmla="+- 0 252 221"/>
                <a:gd name="T33" fmla="*/ T32 w 1841"/>
                <a:gd name="T34" fmla="+- 0 3725 3122"/>
                <a:gd name="T35" fmla="*/ 3725 h 634"/>
                <a:gd name="T36" fmla="+- 0 285 221"/>
                <a:gd name="T37" fmla="*/ T36 w 1841"/>
                <a:gd name="T38" fmla="+- 0 3748 3122"/>
                <a:gd name="T39" fmla="*/ 3748 h 634"/>
                <a:gd name="T40" fmla="+- 0 326 221"/>
                <a:gd name="T41" fmla="*/ T40 w 1841"/>
                <a:gd name="T42" fmla="+- 0 3756 3122"/>
                <a:gd name="T43" fmla="*/ 3756 h 634"/>
                <a:gd name="T44" fmla="+- 0 1956 221"/>
                <a:gd name="T45" fmla="*/ T44 w 1841"/>
                <a:gd name="T46" fmla="+- 0 3756 3122"/>
                <a:gd name="T47" fmla="*/ 3756 h 634"/>
                <a:gd name="T48" fmla="+- 0 1997 221"/>
                <a:gd name="T49" fmla="*/ T48 w 1841"/>
                <a:gd name="T50" fmla="+- 0 3748 3122"/>
                <a:gd name="T51" fmla="*/ 3748 h 634"/>
                <a:gd name="T52" fmla="+- 0 2031 221"/>
                <a:gd name="T53" fmla="*/ T52 w 1841"/>
                <a:gd name="T54" fmla="+- 0 3725 3122"/>
                <a:gd name="T55" fmla="*/ 3725 h 634"/>
                <a:gd name="T56" fmla="+- 0 2053 221"/>
                <a:gd name="T57" fmla="*/ T56 w 1841"/>
                <a:gd name="T58" fmla="+- 0 3692 3122"/>
                <a:gd name="T59" fmla="*/ 3692 h 634"/>
                <a:gd name="T60" fmla="+- 0 2062 221"/>
                <a:gd name="T61" fmla="*/ T60 w 1841"/>
                <a:gd name="T62" fmla="+- 0 3650 3122"/>
                <a:gd name="T63" fmla="*/ 3650 h 634"/>
                <a:gd name="T64" fmla="+- 0 2062 221"/>
                <a:gd name="T65" fmla="*/ T64 w 1841"/>
                <a:gd name="T66" fmla="+- 0 3228 3122"/>
                <a:gd name="T67" fmla="*/ 3228 h 634"/>
                <a:gd name="T68" fmla="+- 0 2053 221"/>
                <a:gd name="T69" fmla="*/ T68 w 1841"/>
                <a:gd name="T70" fmla="+- 0 3187 3122"/>
                <a:gd name="T71" fmla="*/ 3187 h 634"/>
                <a:gd name="T72" fmla="+- 0 2031 221"/>
                <a:gd name="T73" fmla="*/ T72 w 1841"/>
                <a:gd name="T74" fmla="+- 0 3153 3122"/>
                <a:gd name="T75" fmla="*/ 3153 h 634"/>
                <a:gd name="T76" fmla="+- 0 1997 221"/>
                <a:gd name="T77" fmla="*/ T76 w 1841"/>
                <a:gd name="T78" fmla="+- 0 3131 3122"/>
                <a:gd name="T79" fmla="*/ 3131 h 634"/>
                <a:gd name="T80" fmla="+- 0 1956 221"/>
                <a:gd name="T81" fmla="*/ T80 w 1841"/>
                <a:gd name="T82" fmla="+- 0 3122 3122"/>
                <a:gd name="T83" fmla="*/ 3122 h 6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841" h="634">
                  <a:moveTo>
                    <a:pt x="1735" y="0"/>
                  </a:moveTo>
                  <a:lnTo>
                    <a:pt x="105" y="0"/>
                  </a:lnTo>
                  <a:lnTo>
                    <a:pt x="64" y="9"/>
                  </a:lnTo>
                  <a:lnTo>
                    <a:pt x="31" y="31"/>
                  </a:lnTo>
                  <a:lnTo>
                    <a:pt x="8" y="65"/>
                  </a:lnTo>
                  <a:lnTo>
                    <a:pt x="0" y="106"/>
                  </a:lnTo>
                  <a:lnTo>
                    <a:pt x="0" y="528"/>
                  </a:lnTo>
                  <a:lnTo>
                    <a:pt x="8" y="570"/>
                  </a:lnTo>
                  <a:lnTo>
                    <a:pt x="31" y="603"/>
                  </a:lnTo>
                  <a:lnTo>
                    <a:pt x="64" y="626"/>
                  </a:lnTo>
                  <a:lnTo>
                    <a:pt x="105" y="634"/>
                  </a:lnTo>
                  <a:lnTo>
                    <a:pt x="1735" y="634"/>
                  </a:lnTo>
                  <a:lnTo>
                    <a:pt x="1776" y="626"/>
                  </a:lnTo>
                  <a:lnTo>
                    <a:pt x="1810" y="603"/>
                  </a:lnTo>
                  <a:lnTo>
                    <a:pt x="1832" y="570"/>
                  </a:lnTo>
                  <a:lnTo>
                    <a:pt x="1841" y="528"/>
                  </a:lnTo>
                  <a:lnTo>
                    <a:pt x="1841" y="106"/>
                  </a:lnTo>
                  <a:lnTo>
                    <a:pt x="1832" y="65"/>
                  </a:lnTo>
                  <a:lnTo>
                    <a:pt x="1810" y="31"/>
                  </a:lnTo>
                  <a:lnTo>
                    <a:pt x="1776" y="9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205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utoShape 18"/>
            <p:cNvSpPr>
              <a:spLocks/>
            </p:cNvSpPr>
            <p:nvPr/>
          </p:nvSpPr>
          <p:spPr bwMode="auto">
            <a:xfrm>
              <a:off x="2400" y="3832"/>
              <a:ext cx="946" cy="1011"/>
            </a:xfrm>
            <a:custGeom>
              <a:avLst/>
              <a:gdLst>
                <a:gd name="T0" fmla="+- 0 2652 2400"/>
                <a:gd name="T1" fmla="*/ T0 w 946"/>
                <a:gd name="T2" fmla="+- 0 4401 3833"/>
                <a:gd name="T3" fmla="*/ 4401 h 1011"/>
                <a:gd name="T4" fmla="+- 0 2589 2400"/>
                <a:gd name="T5" fmla="*/ T4 w 946"/>
                <a:gd name="T6" fmla="+- 0 4401 3833"/>
                <a:gd name="T7" fmla="*/ 4401 h 1011"/>
                <a:gd name="T8" fmla="+- 0 2589 2400"/>
                <a:gd name="T9" fmla="*/ T8 w 946"/>
                <a:gd name="T10" fmla="+- 0 4654 3833"/>
                <a:gd name="T11" fmla="*/ 4654 h 1011"/>
                <a:gd name="T12" fmla="+- 0 2967 2400"/>
                <a:gd name="T13" fmla="*/ T12 w 946"/>
                <a:gd name="T14" fmla="+- 0 4654 3833"/>
                <a:gd name="T15" fmla="*/ 4654 h 1011"/>
                <a:gd name="T16" fmla="+- 0 2967 2400"/>
                <a:gd name="T17" fmla="*/ T16 w 946"/>
                <a:gd name="T18" fmla="+- 0 4843 3833"/>
                <a:gd name="T19" fmla="*/ 4843 h 1011"/>
                <a:gd name="T20" fmla="+- 0 3346 2400"/>
                <a:gd name="T21" fmla="*/ T20 w 946"/>
                <a:gd name="T22" fmla="+- 0 4654 3833"/>
                <a:gd name="T23" fmla="*/ 4654 h 1011"/>
                <a:gd name="T24" fmla="+- 0 3346 2400"/>
                <a:gd name="T25" fmla="*/ T24 w 946"/>
                <a:gd name="T26" fmla="+- 0 4591 3833"/>
                <a:gd name="T27" fmla="*/ 4591 h 1011"/>
                <a:gd name="T28" fmla="+- 0 2652 2400"/>
                <a:gd name="T29" fmla="*/ T28 w 946"/>
                <a:gd name="T30" fmla="+- 0 4591 3833"/>
                <a:gd name="T31" fmla="*/ 4591 h 1011"/>
                <a:gd name="T32" fmla="+- 0 2652 2400"/>
                <a:gd name="T33" fmla="*/ T32 w 946"/>
                <a:gd name="T34" fmla="+- 0 4401 3833"/>
                <a:gd name="T35" fmla="*/ 4401 h 1011"/>
                <a:gd name="T36" fmla="+- 0 3346 2400"/>
                <a:gd name="T37" fmla="*/ T36 w 946"/>
                <a:gd name="T38" fmla="+- 0 3896 3833"/>
                <a:gd name="T39" fmla="*/ 3896 h 1011"/>
                <a:gd name="T40" fmla="+- 0 3220 2400"/>
                <a:gd name="T41" fmla="*/ T40 w 946"/>
                <a:gd name="T42" fmla="+- 0 3896 3833"/>
                <a:gd name="T43" fmla="*/ 3896 h 1011"/>
                <a:gd name="T44" fmla="+- 0 2967 2400"/>
                <a:gd name="T45" fmla="*/ T44 w 946"/>
                <a:gd name="T46" fmla="+- 0 4022 3833"/>
                <a:gd name="T47" fmla="*/ 4022 h 1011"/>
                <a:gd name="T48" fmla="+- 0 2967 2400"/>
                <a:gd name="T49" fmla="*/ T48 w 946"/>
                <a:gd name="T50" fmla="+- 0 4591 3833"/>
                <a:gd name="T51" fmla="*/ 4591 h 1011"/>
                <a:gd name="T52" fmla="+- 0 3346 2400"/>
                <a:gd name="T53" fmla="*/ T52 w 946"/>
                <a:gd name="T54" fmla="+- 0 4591 3833"/>
                <a:gd name="T55" fmla="*/ 4591 h 1011"/>
                <a:gd name="T56" fmla="+- 0 3346 2400"/>
                <a:gd name="T57" fmla="*/ T56 w 946"/>
                <a:gd name="T58" fmla="+- 0 3896 3833"/>
                <a:gd name="T59" fmla="*/ 3896 h 1011"/>
                <a:gd name="T60" fmla="+- 0 2715 2400"/>
                <a:gd name="T61" fmla="*/ T60 w 946"/>
                <a:gd name="T62" fmla="+- 0 4085 3833"/>
                <a:gd name="T63" fmla="*/ 4085 h 1011"/>
                <a:gd name="T64" fmla="+- 0 2715 2400"/>
                <a:gd name="T65" fmla="*/ T64 w 946"/>
                <a:gd name="T66" fmla="+- 0 4212 3833"/>
                <a:gd name="T67" fmla="*/ 4212 h 1011"/>
                <a:gd name="T68" fmla="+- 0 2400 2400"/>
                <a:gd name="T69" fmla="*/ T68 w 946"/>
                <a:gd name="T70" fmla="+- 0 4212 3833"/>
                <a:gd name="T71" fmla="*/ 4212 h 1011"/>
                <a:gd name="T72" fmla="+- 0 2400 2400"/>
                <a:gd name="T73" fmla="*/ T72 w 946"/>
                <a:gd name="T74" fmla="+- 0 4338 3833"/>
                <a:gd name="T75" fmla="*/ 4338 h 1011"/>
                <a:gd name="T76" fmla="+- 0 2715 2400"/>
                <a:gd name="T77" fmla="*/ T76 w 946"/>
                <a:gd name="T78" fmla="+- 0 4338 3833"/>
                <a:gd name="T79" fmla="*/ 4338 h 1011"/>
                <a:gd name="T80" fmla="+- 0 2715 2400"/>
                <a:gd name="T81" fmla="*/ T80 w 946"/>
                <a:gd name="T82" fmla="+- 0 4464 3833"/>
                <a:gd name="T83" fmla="*/ 4464 h 1011"/>
                <a:gd name="T84" fmla="+- 0 2905 2400"/>
                <a:gd name="T85" fmla="*/ T84 w 946"/>
                <a:gd name="T86" fmla="+- 0 4274 3833"/>
                <a:gd name="T87" fmla="*/ 4274 h 1011"/>
                <a:gd name="T88" fmla="+- 0 2715 2400"/>
                <a:gd name="T89" fmla="*/ T88 w 946"/>
                <a:gd name="T90" fmla="+- 0 4085 3833"/>
                <a:gd name="T91" fmla="*/ 4085 h 1011"/>
                <a:gd name="T92" fmla="+- 0 3346 2400"/>
                <a:gd name="T93" fmla="*/ T92 w 946"/>
                <a:gd name="T94" fmla="+- 0 3833 3833"/>
                <a:gd name="T95" fmla="*/ 3833 h 1011"/>
                <a:gd name="T96" fmla="+- 0 2589 2400"/>
                <a:gd name="T97" fmla="*/ T96 w 946"/>
                <a:gd name="T98" fmla="+- 0 3833 3833"/>
                <a:gd name="T99" fmla="*/ 3833 h 1011"/>
                <a:gd name="T100" fmla="+- 0 2589 2400"/>
                <a:gd name="T101" fmla="*/ T100 w 946"/>
                <a:gd name="T102" fmla="+- 0 4148 3833"/>
                <a:gd name="T103" fmla="*/ 4148 h 1011"/>
                <a:gd name="T104" fmla="+- 0 2652 2400"/>
                <a:gd name="T105" fmla="*/ T104 w 946"/>
                <a:gd name="T106" fmla="+- 0 4148 3833"/>
                <a:gd name="T107" fmla="*/ 4148 h 1011"/>
                <a:gd name="T108" fmla="+- 0 2652 2400"/>
                <a:gd name="T109" fmla="*/ T108 w 946"/>
                <a:gd name="T110" fmla="+- 0 3896 3833"/>
                <a:gd name="T111" fmla="*/ 3896 h 1011"/>
                <a:gd name="T112" fmla="+- 0 3346 2400"/>
                <a:gd name="T113" fmla="*/ T112 w 946"/>
                <a:gd name="T114" fmla="+- 0 3896 3833"/>
                <a:gd name="T115" fmla="*/ 3896 h 1011"/>
                <a:gd name="T116" fmla="+- 0 3346 2400"/>
                <a:gd name="T117" fmla="*/ T116 w 946"/>
                <a:gd name="T118" fmla="+- 0 3833 3833"/>
                <a:gd name="T119" fmla="*/ 3833 h 10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946" h="1011">
                  <a:moveTo>
                    <a:pt x="252" y="568"/>
                  </a:moveTo>
                  <a:lnTo>
                    <a:pt x="189" y="568"/>
                  </a:lnTo>
                  <a:lnTo>
                    <a:pt x="189" y="821"/>
                  </a:lnTo>
                  <a:lnTo>
                    <a:pt x="567" y="821"/>
                  </a:lnTo>
                  <a:lnTo>
                    <a:pt x="567" y="1010"/>
                  </a:lnTo>
                  <a:lnTo>
                    <a:pt x="946" y="821"/>
                  </a:lnTo>
                  <a:lnTo>
                    <a:pt x="946" y="758"/>
                  </a:lnTo>
                  <a:lnTo>
                    <a:pt x="252" y="758"/>
                  </a:lnTo>
                  <a:lnTo>
                    <a:pt x="252" y="568"/>
                  </a:lnTo>
                  <a:close/>
                  <a:moveTo>
                    <a:pt x="946" y="63"/>
                  </a:moveTo>
                  <a:lnTo>
                    <a:pt x="820" y="63"/>
                  </a:lnTo>
                  <a:lnTo>
                    <a:pt x="567" y="189"/>
                  </a:lnTo>
                  <a:lnTo>
                    <a:pt x="567" y="758"/>
                  </a:lnTo>
                  <a:lnTo>
                    <a:pt x="946" y="758"/>
                  </a:lnTo>
                  <a:lnTo>
                    <a:pt x="946" y="63"/>
                  </a:lnTo>
                  <a:close/>
                  <a:moveTo>
                    <a:pt x="315" y="252"/>
                  </a:moveTo>
                  <a:lnTo>
                    <a:pt x="315" y="379"/>
                  </a:lnTo>
                  <a:lnTo>
                    <a:pt x="0" y="379"/>
                  </a:lnTo>
                  <a:lnTo>
                    <a:pt x="0" y="505"/>
                  </a:lnTo>
                  <a:lnTo>
                    <a:pt x="315" y="505"/>
                  </a:lnTo>
                  <a:lnTo>
                    <a:pt x="315" y="631"/>
                  </a:lnTo>
                  <a:lnTo>
                    <a:pt x="505" y="441"/>
                  </a:lnTo>
                  <a:lnTo>
                    <a:pt x="315" y="252"/>
                  </a:lnTo>
                  <a:close/>
                  <a:moveTo>
                    <a:pt x="946" y="0"/>
                  </a:moveTo>
                  <a:lnTo>
                    <a:pt x="189" y="0"/>
                  </a:lnTo>
                  <a:lnTo>
                    <a:pt x="189" y="315"/>
                  </a:lnTo>
                  <a:lnTo>
                    <a:pt x="252" y="315"/>
                  </a:lnTo>
                  <a:lnTo>
                    <a:pt x="252" y="63"/>
                  </a:lnTo>
                  <a:lnTo>
                    <a:pt x="946" y="63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205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749" y="931"/>
              <a:ext cx="2863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66675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205868"/>
                  </a:solidFill>
                  <a:effectLst/>
                  <a:latin typeface="Calibri" pitchFamily="34" charset="0"/>
                  <a:cs typeface="Arial" pitchFamily="34" charset="0"/>
                </a:rPr>
                <a:t>Регистрация участников ИС(И)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674" y="3257"/>
              <a:ext cx="1507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b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С 9:00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4137061" y="1066278"/>
            <a:ext cx="3317623" cy="4234141"/>
            <a:chOff x="5997" y="-4848"/>
            <a:chExt cx="3392" cy="4944"/>
          </a:xfrm>
        </p:grpSpPr>
        <p:pic>
          <p:nvPicPr>
            <p:cNvPr id="3095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" y="-4848"/>
              <a:ext cx="3104" cy="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Picture 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" y="-2124"/>
              <a:ext cx="3104" cy="2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5997" y="-1723"/>
              <a:ext cx="1841" cy="632"/>
            </a:xfrm>
            <a:custGeom>
              <a:avLst/>
              <a:gdLst>
                <a:gd name="T0" fmla="+- 0 7733 5998"/>
                <a:gd name="T1" fmla="*/ T0 w 1841"/>
                <a:gd name="T2" fmla="+- 0 -1723 -1723"/>
                <a:gd name="T3" fmla="*/ -1723 h 632"/>
                <a:gd name="T4" fmla="+- 0 6103 5998"/>
                <a:gd name="T5" fmla="*/ T4 w 1841"/>
                <a:gd name="T6" fmla="+- 0 -1723 -1723"/>
                <a:gd name="T7" fmla="*/ -1723 h 632"/>
                <a:gd name="T8" fmla="+- 0 6062 5998"/>
                <a:gd name="T9" fmla="*/ T8 w 1841"/>
                <a:gd name="T10" fmla="+- 0 -1714 -1723"/>
                <a:gd name="T11" fmla="*/ -1714 h 632"/>
                <a:gd name="T12" fmla="+- 0 6028 5998"/>
                <a:gd name="T13" fmla="*/ T12 w 1841"/>
                <a:gd name="T14" fmla="+- 0 -1692 -1723"/>
                <a:gd name="T15" fmla="*/ -1692 h 632"/>
                <a:gd name="T16" fmla="+- 0 6006 5998"/>
                <a:gd name="T17" fmla="*/ T16 w 1841"/>
                <a:gd name="T18" fmla="+- 0 -1658 -1723"/>
                <a:gd name="T19" fmla="*/ -1658 h 632"/>
                <a:gd name="T20" fmla="+- 0 5998 5998"/>
                <a:gd name="T21" fmla="*/ T20 w 1841"/>
                <a:gd name="T22" fmla="+- 0 -1618 -1723"/>
                <a:gd name="T23" fmla="*/ -1618 h 632"/>
                <a:gd name="T24" fmla="+- 0 5998 5998"/>
                <a:gd name="T25" fmla="*/ T24 w 1841"/>
                <a:gd name="T26" fmla="+- 0 -1197 -1723"/>
                <a:gd name="T27" fmla="*/ -1197 h 632"/>
                <a:gd name="T28" fmla="+- 0 6006 5998"/>
                <a:gd name="T29" fmla="*/ T28 w 1841"/>
                <a:gd name="T30" fmla="+- 0 -1156 -1723"/>
                <a:gd name="T31" fmla="*/ -1156 h 632"/>
                <a:gd name="T32" fmla="+- 0 6028 5998"/>
                <a:gd name="T33" fmla="*/ T32 w 1841"/>
                <a:gd name="T34" fmla="+- 0 -1122 -1723"/>
                <a:gd name="T35" fmla="*/ -1122 h 632"/>
                <a:gd name="T36" fmla="+- 0 6062 5998"/>
                <a:gd name="T37" fmla="*/ T36 w 1841"/>
                <a:gd name="T38" fmla="+- 0 -1100 -1723"/>
                <a:gd name="T39" fmla="*/ -1100 h 632"/>
                <a:gd name="T40" fmla="+- 0 6103 5998"/>
                <a:gd name="T41" fmla="*/ T40 w 1841"/>
                <a:gd name="T42" fmla="+- 0 -1092 -1723"/>
                <a:gd name="T43" fmla="*/ -1092 h 632"/>
                <a:gd name="T44" fmla="+- 0 7733 5998"/>
                <a:gd name="T45" fmla="*/ T44 w 1841"/>
                <a:gd name="T46" fmla="+- 0 -1092 -1723"/>
                <a:gd name="T47" fmla="*/ -1092 h 632"/>
                <a:gd name="T48" fmla="+- 0 7774 5998"/>
                <a:gd name="T49" fmla="*/ T48 w 1841"/>
                <a:gd name="T50" fmla="+- 0 -1100 -1723"/>
                <a:gd name="T51" fmla="*/ -1100 h 632"/>
                <a:gd name="T52" fmla="+- 0 7808 5998"/>
                <a:gd name="T53" fmla="*/ T52 w 1841"/>
                <a:gd name="T54" fmla="+- 0 -1122 -1723"/>
                <a:gd name="T55" fmla="*/ -1122 h 632"/>
                <a:gd name="T56" fmla="+- 0 7830 5998"/>
                <a:gd name="T57" fmla="*/ T56 w 1841"/>
                <a:gd name="T58" fmla="+- 0 -1156 -1723"/>
                <a:gd name="T59" fmla="*/ -1156 h 632"/>
                <a:gd name="T60" fmla="+- 0 7838 5998"/>
                <a:gd name="T61" fmla="*/ T60 w 1841"/>
                <a:gd name="T62" fmla="+- 0 -1197 -1723"/>
                <a:gd name="T63" fmla="*/ -1197 h 632"/>
                <a:gd name="T64" fmla="+- 0 7838 5998"/>
                <a:gd name="T65" fmla="*/ T64 w 1841"/>
                <a:gd name="T66" fmla="+- 0 -1618 -1723"/>
                <a:gd name="T67" fmla="*/ -1618 h 632"/>
                <a:gd name="T68" fmla="+- 0 7830 5998"/>
                <a:gd name="T69" fmla="*/ T68 w 1841"/>
                <a:gd name="T70" fmla="+- 0 -1658 -1723"/>
                <a:gd name="T71" fmla="*/ -1658 h 632"/>
                <a:gd name="T72" fmla="+- 0 7808 5998"/>
                <a:gd name="T73" fmla="*/ T72 w 1841"/>
                <a:gd name="T74" fmla="+- 0 -1692 -1723"/>
                <a:gd name="T75" fmla="*/ -1692 h 632"/>
                <a:gd name="T76" fmla="+- 0 7774 5998"/>
                <a:gd name="T77" fmla="*/ T76 w 1841"/>
                <a:gd name="T78" fmla="+- 0 -1714 -1723"/>
                <a:gd name="T79" fmla="*/ -1714 h 632"/>
                <a:gd name="T80" fmla="+- 0 7733 5998"/>
                <a:gd name="T81" fmla="*/ T80 w 1841"/>
                <a:gd name="T82" fmla="+- 0 -1723 -1723"/>
                <a:gd name="T83" fmla="*/ -1723 h 6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841" h="632">
                  <a:moveTo>
                    <a:pt x="1735" y="0"/>
                  </a:moveTo>
                  <a:lnTo>
                    <a:pt x="105" y="0"/>
                  </a:lnTo>
                  <a:lnTo>
                    <a:pt x="64" y="9"/>
                  </a:lnTo>
                  <a:lnTo>
                    <a:pt x="30" y="31"/>
                  </a:lnTo>
                  <a:lnTo>
                    <a:pt x="8" y="65"/>
                  </a:lnTo>
                  <a:lnTo>
                    <a:pt x="0" y="105"/>
                  </a:lnTo>
                  <a:lnTo>
                    <a:pt x="0" y="526"/>
                  </a:lnTo>
                  <a:lnTo>
                    <a:pt x="8" y="567"/>
                  </a:lnTo>
                  <a:lnTo>
                    <a:pt x="30" y="601"/>
                  </a:lnTo>
                  <a:lnTo>
                    <a:pt x="64" y="623"/>
                  </a:lnTo>
                  <a:lnTo>
                    <a:pt x="105" y="631"/>
                  </a:lnTo>
                  <a:lnTo>
                    <a:pt x="1735" y="631"/>
                  </a:lnTo>
                  <a:lnTo>
                    <a:pt x="1776" y="623"/>
                  </a:lnTo>
                  <a:lnTo>
                    <a:pt x="1810" y="601"/>
                  </a:lnTo>
                  <a:lnTo>
                    <a:pt x="1832" y="567"/>
                  </a:lnTo>
                  <a:lnTo>
                    <a:pt x="1840" y="526"/>
                  </a:lnTo>
                  <a:lnTo>
                    <a:pt x="1840" y="105"/>
                  </a:lnTo>
                  <a:lnTo>
                    <a:pt x="1832" y="65"/>
                  </a:lnTo>
                  <a:lnTo>
                    <a:pt x="1810" y="31"/>
                  </a:lnTo>
                  <a:lnTo>
                    <a:pt x="1776" y="9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974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98" name="Picture 2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7" y="-1015"/>
              <a:ext cx="1231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6544" y="-4418"/>
              <a:ext cx="2574" cy="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R="28575"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974707"/>
                  </a:solidFill>
                  <a:effectLst/>
                  <a:latin typeface="Calibri" pitchFamily="34" charset="0"/>
                  <a:cs typeface="Arial" pitchFamily="34" charset="0"/>
                </a:rPr>
                <a:t>Скачивание комплектов тем на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974707"/>
                  </a:solidFill>
                  <a:effectLst/>
                  <a:latin typeface="Calibri" pitchFamily="34" charset="0"/>
                  <a:cs typeface="Arial" pitchFamily="34" charset="0"/>
                </a:rPr>
                <a:t>сайте</a:t>
              </a:r>
              <a:endPara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6547" y="-1614"/>
              <a:ext cx="760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9:45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4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73" y="1066279"/>
            <a:ext cx="3122365" cy="42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8642492" y="1244987"/>
            <a:ext cx="2274039" cy="116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28575"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rgbClr val="974707"/>
                </a:solidFill>
                <a:latin typeface="Calibri" pitchFamily="34" charset="0"/>
                <a:cs typeface="Arial" pitchFamily="34" charset="0"/>
              </a:rPr>
              <a:t>Выдача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974707"/>
                </a:solidFill>
                <a:effectLst/>
                <a:latin typeface="Calibri" pitchFamily="34" charset="0"/>
                <a:cs typeface="Arial" pitchFamily="34" charset="0"/>
              </a:rPr>
              <a:t>комплектов тем и текстов изложений в аудиторию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25"/>
          <p:cNvSpPr>
            <a:spLocks/>
          </p:cNvSpPr>
          <p:nvPr/>
        </p:nvSpPr>
        <p:spPr bwMode="auto">
          <a:xfrm>
            <a:off x="8642492" y="3616153"/>
            <a:ext cx="1626459" cy="439576"/>
          </a:xfrm>
          <a:custGeom>
            <a:avLst/>
            <a:gdLst>
              <a:gd name="T0" fmla="+- 0 7733 5998"/>
              <a:gd name="T1" fmla="*/ T0 w 1841"/>
              <a:gd name="T2" fmla="+- 0 -1723 -1723"/>
              <a:gd name="T3" fmla="*/ -1723 h 632"/>
              <a:gd name="T4" fmla="+- 0 6103 5998"/>
              <a:gd name="T5" fmla="*/ T4 w 1841"/>
              <a:gd name="T6" fmla="+- 0 -1723 -1723"/>
              <a:gd name="T7" fmla="*/ -1723 h 632"/>
              <a:gd name="T8" fmla="+- 0 6062 5998"/>
              <a:gd name="T9" fmla="*/ T8 w 1841"/>
              <a:gd name="T10" fmla="+- 0 -1714 -1723"/>
              <a:gd name="T11" fmla="*/ -1714 h 632"/>
              <a:gd name="T12" fmla="+- 0 6028 5998"/>
              <a:gd name="T13" fmla="*/ T12 w 1841"/>
              <a:gd name="T14" fmla="+- 0 -1692 -1723"/>
              <a:gd name="T15" fmla="*/ -1692 h 632"/>
              <a:gd name="T16" fmla="+- 0 6006 5998"/>
              <a:gd name="T17" fmla="*/ T16 w 1841"/>
              <a:gd name="T18" fmla="+- 0 -1658 -1723"/>
              <a:gd name="T19" fmla="*/ -1658 h 632"/>
              <a:gd name="T20" fmla="+- 0 5998 5998"/>
              <a:gd name="T21" fmla="*/ T20 w 1841"/>
              <a:gd name="T22" fmla="+- 0 -1618 -1723"/>
              <a:gd name="T23" fmla="*/ -1618 h 632"/>
              <a:gd name="T24" fmla="+- 0 5998 5998"/>
              <a:gd name="T25" fmla="*/ T24 w 1841"/>
              <a:gd name="T26" fmla="+- 0 -1197 -1723"/>
              <a:gd name="T27" fmla="*/ -1197 h 632"/>
              <a:gd name="T28" fmla="+- 0 6006 5998"/>
              <a:gd name="T29" fmla="*/ T28 w 1841"/>
              <a:gd name="T30" fmla="+- 0 -1156 -1723"/>
              <a:gd name="T31" fmla="*/ -1156 h 632"/>
              <a:gd name="T32" fmla="+- 0 6028 5998"/>
              <a:gd name="T33" fmla="*/ T32 w 1841"/>
              <a:gd name="T34" fmla="+- 0 -1122 -1723"/>
              <a:gd name="T35" fmla="*/ -1122 h 632"/>
              <a:gd name="T36" fmla="+- 0 6062 5998"/>
              <a:gd name="T37" fmla="*/ T36 w 1841"/>
              <a:gd name="T38" fmla="+- 0 -1100 -1723"/>
              <a:gd name="T39" fmla="*/ -1100 h 632"/>
              <a:gd name="T40" fmla="+- 0 6103 5998"/>
              <a:gd name="T41" fmla="*/ T40 w 1841"/>
              <a:gd name="T42" fmla="+- 0 -1092 -1723"/>
              <a:gd name="T43" fmla="*/ -1092 h 632"/>
              <a:gd name="T44" fmla="+- 0 7733 5998"/>
              <a:gd name="T45" fmla="*/ T44 w 1841"/>
              <a:gd name="T46" fmla="+- 0 -1092 -1723"/>
              <a:gd name="T47" fmla="*/ -1092 h 632"/>
              <a:gd name="T48" fmla="+- 0 7774 5998"/>
              <a:gd name="T49" fmla="*/ T48 w 1841"/>
              <a:gd name="T50" fmla="+- 0 -1100 -1723"/>
              <a:gd name="T51" fmla="*/ -1100 h 632"/>
              <a:gd name="T52" fmla="+- 0 7808 5998"/>
              <a:gd name="T53" fmla="*/ T52 w 1841"/>
              <a:gd name="T54" fmla="+- 0 -1122 -1723"/>
              <a:gd name="T55" fmla="*/ -1122 h 632"/>
              <a:gd name="T56" fmla="+- 0 7830 5998"/>
              <a:gd name="T57" fmla="*/ T56 w 1841"/>
              <a:gd name="T58" fmla="+- 0 -1156 -1723"/>
              <a:gd name="T59" fmla="*/ -1156 h 632"/>
              <a:gd name="T60" fmla="+- 0 7838 5998"/>
              <a:gd name="T61" fmla="*/ T60 w 1841"/>
              <a:gd name="T62" fmla="+- 0 -1197 -1723"/>
              <a:gd name="T63" fmla="*/ -1197 h 632"/>
              <a:gd name="T64" fmla="+- 0 7838 5998"/>
              <a:gd name="T65" fmla="*/ T64 w 1841"/>
              <a:gd name="T66" fmla="+- 0 -1618 -1723"/>
              <a:gd name="T67" fmla="*/ -1618 h 632"/>
              <a:gd name="T68" fmla="+- 0 7830 5998"/>
              <a:gd name="T69" fmla="*/ T68 w 1841"/>
              <a:gd name="T70" fmla="+- 0 -1658 -1723"/>
              <a:gd name="T71" fmla="*/ -1658 h 632"/>
              <a:gd name="T72" fmla="+- 0 7808 5998"/>
              <a:gd name="T73" fmla="*/ T72 w 1841"/>
              <a:gd name="T74" fmla="+- 0 -1692 -1723"/>
              <a:gd name="T75" fmla="*/ -1692 h 632"/>
              <a:gd name="T76" fmla="+- 0 7774 5998"/>
              <a:gd name="T77" fmla="*/ T76 w 1841"/>
              <a:gd name="T78" fmla="+- 0 -1714 -1723"/>
              <a:gd name="T79" fmla="*/ -1714 h 632"/>
              <a:gd name="T80" fmla="+- 0 7733 5998"/>
              <a:gd name="T81" fmla="*/ T80 w 1841"/>
              <a:gd name="T82" fmla="+- 0 -1723 -1723"/>
              <a:gd name="T83" fmla="*/ -1723 h 6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1841" h="632">
                <a:moveTo>
                  <a:pt x="1735" y="0"/>
                </a:moveTo>
                <a:lnTo>
                  <a:pt x="105" y="0"/>
                </a:lnTo>
                <a:lnTo>
                  <a:pt x="64" y="9"/>
                </a:lnTo>
                <a:lnTo>
                  <a:pt x="30" y="31"/>
                </a:lnTo>
                <a:lnTo>
                  <a:pt x="8" y="65"/>
                </a:lnTo>
                <a:lnTo>
                  <a:pt x="0" y="105"/>
                </a:lnTo>
                <a:lnTo>
                  <a:pt x="0" y="526"/>
                </a:lnTo>
                <a:lnTo>
                  <a:pt x="8" y="567"/>
                </a:lnTo>
                <a:lnTo>
                  <a:pt x="30" y="601"/>
                </a:lnTo>
                <a:lnTo>
                  <a:pt x="64" y="623"/>
                </a:lnTo>
                <a:lnTo>
                  <a:pt x="105" y="631"/>
                </a:lnTo>
                <a:lnTo>
                  <a:pt x="1735" y="631"/>
                </a:lnTo>
                <a:lnTo>
                  <a:pt x="1776" y="623"/>
                </a:lnTo>
                <a:lnTo>
                  <a:pt x="1810" y="601"/>
                </a:lnTo>
                <a:lnTo>
                  <a:pt x="1832" y="567"/>
                </a:lnTo>
                <a:lnTo>
                  <a:pt x="1840" y="526"/>
                </a:lnTo>
                <a:lnTo>
                  <a:pt x="1840" y="105"/>
                </a:lnTo>
                <a:lnTo>
                  <a:pt x="1832" y="65"/>
                </a:lnTo>
                <a:lnTo>
                  <a:pt x="1810" y="31"/>
                </a:lnTo>
                <a:lnTo>
                  <a:pt x="1776" y="9"/>
                </a:lnTo>
                <a:lnTo>
                  <a:pt x="1735" y="0"/>
                </a:lnTo>
                <a:close/>
              </a:path>
            </a:pathLst>
          </a:custGeom>
          <a:solidFill>
            <a:srgbClr val="9747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8766739" y="3635009"/>
            <a:ext cx="1377964" cy="29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С 9:45-9:50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18"/>
          <p:cNvSpPr>
            <a:spLocks/>
          </p:cNvSpPr>
          <p:nvPr/>
        </p:nvSpPr>
        <p:spPr bwMode="auto">
          <a:xfrm>
            <a:off x="10173184" y="4198013"/>
            <a:ext cx="864999" cy="826248"/>
          </a:xfrm>
          <a:custGeom>
            <a:avLst/>
            <a:gdLst>
              <a:gd name="T0" fmla="+- 0 2652 2400"/>
              <a:gd name="T1" fmla="*/ T0 w 946"/>
              <a:gd name="T2" fmla="+- 0 4401 3833"/>
              <a:gd name="T3" fmla="*/ 4401 h 1011"/>
              <a:gd name="T4" fmla="+- 0 2589 2400"/>
              <a:gd name="T5" fmla="*/ T4 w 946"/>
              <a:gd name="T6" fmla="+- 0 4401 3833"/>
              <a:gd name="T7" fmla="*/ 4401 h 1011"/>
              <a:gd name="T8" fmla="+- 0 2589 2400"/>
              <a:gd name="T9" fmla="*/ T8 w 946"/>
              <a:gd name="T10" fmla="+- 0 4654 3833"/>
              <a:gd name="T11" fmla="*/ 4654 h 1011"/>
              <a:gd name="T12" fmla="+- 0 2967 2400"/>
              <a:gd name="T13" fmla="*/ T12 w 946"/>
              <a:gd name="T14" fmla="+- 0 4654 3833"/>
              <a:gd name="T15" fmla="*/ 4654 h 1011"/>
              <a:gd name="T16" fmla="+- 0 2967 2400"/>
              <a:gd name="T17" fmla="*/ T16 w 946"/>
              <a:gd name="T18" fmla="+- 0 4843 3833"/>
              <a:gd name="T19" fmla="*/ 4843 h 1011"/>
              <a:gd name="T20" fmla="+- 0 3346 2400"/>
              <a:gd name="T21" fmla="*/ T20 w 946"/>
              <a:gd name="T22" fmla="+- 0 4654 3833"/>
              <a:gd name="T23" fmla="*/ 4654 h 1011"/>
              <a:gd name="T24" fmla="+- 0 3346 2400"/>
              <a:gd name="T25" fmla="*/ T24 w 946"/>
              <a:gd name="T26" fmla="+- 0 4591 3833"/>
              <a:gd name="T27" fmla="*/ 4591 h 1011"/>
              <a:gd name="T28" fmla="+- 0 2652 2400"/>
              <a:gd name="T29" fmla="*/ T28 w 946"/>
              <a:gd name="T30" fmla="+- 0 4591 3833"/>
              <a:gd name="T31" fmla="*/ 4591 h 1011"/>
              <a:gd name="T32" fmla="+- 0 2652 2400"/>
              <a:gd name="T33" fmla="*/ T32 w 946"/>
              <a:gd name="T34" fmla="+- 0 4401 3833"/>
              <a:gd name="T35" fmla="*/ 4401 h 1011"/>
              <a:gd name="T36" fmla="+- 0 3346 2400"/>
              <a:gd name="T37" fmla="*/ T36 w 946"/>
              <a:gd name="T38" fmla="+- 0 3896 3833"/>
              <a:gd name="T39" fmla="*/ 3896 h 1011"/>
              <a:gd name="T40" fmla="+- 0 3220 2400"/>
              <a:gd name="T41" fmla="*/ T40 w 946"/>
              <a:gd name="T42" fmla="+- 0 3896 3833"/>
              <a:gd name="T43" fmla="*/ 3896 h 1011"/>
              <a:gd name="T44" fmla="+- 0 2967 2400"/>
              <a:gd name="T45" fmla="*/ T44 w 946"/>
              <a:gd name="T46" fmla="+- 0 4022 3833"/>
              <a:gd name="T47" fmla="*/ 4022 h 1011"/>
              <a:gd name="T48" fmla="+- 0 2967 2400"/>
              <a:gd name="T49" fmla="*/ T48 w 946"/>
              <a:gd name="T50" fmla="+- 0 4591 3833"/>
              <a:gd name="T51" fmla="*/ 4591 h 1011"/>
              <a:gd name="T52" fmla="+- 0 3346 2400"/>
              <a:gd name="T53" fmla="*/ T52 w 946"/>
              <a:gd name="T54" fmla="+- 0 4591 3833"/>
              <a:gd name="T55" fmla="*/ 4591 h 1011"/>
              <a:gd name="T56" fmla="+- 0 3346 2400"/>
              <a:gd name="T57" fmla="*/ T56 w 946"/>
              <a:gd name="T58" fmla="+- 0 3896 3833"/>
              <a:gd name="T59" fmla="*/ 3896 h 1011"/>
              <a:gd name="T60" fmla="+- 0 2715 2400"/>
              <a:gd name="T61" fmla="*/ T60 w 946"/>
              <a:gd name="T62" fmla="+- 0 4085 3833"/>
              <a:gd name="T63" fmla="*/ 4085 h 1011"/>
              <a:gd name="T64" fmla="+- 0 2715 2400"/>
              <a:gd name="T65" fmla="*/ T64 w 946"/>
              <a:gd name="T66" fmla="+- 0 4212 3833"/>
              <a:gd name="T67" fmla="*/ 4212 h 1011"/>
              <a:gd name="T68" fmla="+- 0 2400 2400"/>
              <a:gd name="T69" fmla="*/ T68 w 946"/>
              <a:gd name="T70" fmla="+- 0 4212 3833"/>
              <a:gd name="T71" fmla="*/ 4212 h 1011"/>
              <a:gd name="T72" fmla="+- 0 2400 2400"/>
              <a:gd name="T73" fmla="*/ T72 w 946"/>
              <a:gd name="T74" fmla="+- 0 4338 3833"/>
              <a:gd name="T75" fmla="*/ 4338 h 1011"/>
              <a:gd name="T76" fmla="+- 0 2715 2400"/>
              <a:gd name="T77" fmla="*/ T76 w 946"/>
              <a:gd name="T78" fmla="+- 0 4338 3833"/>
              <a:gd name="T79" fmla="*/ 4338 h 1011"/>
              <a:gd name="T80" fmla="+- 0 2715 2400"/>
              <a:gd name="T81" fmla="*/ T80 w 946"/>
              <a:gd name="T82" fmla="+- 0 4464 3833"/>
              <a:gd name="T83" fmla="*/ 4464 h 1011"/>
              <a:gd name="T84" fmla="+- 0 2905 2400"/>
              <a:gd name="T85" fmla="*/ T84 w 946"/>
              <a:gd name="T86" fmla="+- 0 4274 3833"/>
              <a:gd name="T87" fmla="*/ 4274 h 1011"/>
              <a:gd name="T88" fmla="+- 0 2715 2400"/>
              <a:gd name="T89" fmla="*/ T88 w 946"/>
              <a:gd name="T90" fmla="+- 0 4085 3833"/>
              <a:gd name="T91" fmla="*/ 4085 h 1011"/>
              <a:gd name="T92" fmla="+- 0 3346 2400"/>
              <a:gd name="T93" fmla="*/ T92 w 946"/>
              <a:gd name="T94" fmla="+- 0 3833 3833"/>
              <a:gd name="T95" fmla="*/ 3833 h 1011"/>
              <a:gd name="T96" fmla="+- 0 2589 2400"/>
              <a:gd name="T97" fmla="*/ T96 w 946"/>
              <a:gd name="T98" fmla="+- 0 3833 3833"/>
              <a:gd name="T99" fmla="*/ 3833 h 1011"/>
              <a:gd name="T100" fmla="+- 0 2589 2400"/>
              <a:gd name="T101" fmla="*/ T100 w 946"/>
              <a:gd name="T102" fmla="+- 0 4148 3833"/>
              <a:gd name="T103" fmla="*/ 4148 h 1011"/>
              <a:gd name="T104" fmla="+- 0 2652 2400"/>
              <a:gd name="T105" fmla="*/ T104 w 946"/>
              <a:gd name="T106" fmla="+- 0 4148 3833"/>
              <a:gd name="T107" fmla="*/ 4148 h 1011"/>
              <a:gd name="T108" fmla="+- 0 2652 2400"/>
              <a:gd name="T109" fmla="*/ T108 w 946"/>
              <a:gd name="T110" fmla="+- 0 3896 3833"/>
              <a:gd name="T111" fmla="*/ 3896 h 1011"/>
              <a:gd name="T112" fmla="+- 0 3346 2400"/>
              <a:gd name="T113" fmla="*/ T112 w 946"/>
              <a:gd name="T114" fmla="+- 0 3896 3833"/>
              <a:gd name="T115" fmla="*/ 3896 h 1011"/>
              <a:gd name="T116" fmla="+- 0 3346 2400"/>
              <a:gd name="T117" fmla="*/ T116 w 946"/>
              <a:gd name="T118" fmla="+- 0 3833 3833"/>
              <a:gd name="T119" fmla="*/ 3833 h 101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</a:cxnLst>
            <a:rect l="0" t="0" r="r" b="b"/>
            <a:pathLst>
              <a:path w="946" h="1011">
                <a:moveTo>
                  <a:pt x="252" y="568"/>
                </a:moveTo>
                <a:lnTo>
                  <a:pt x="189" y="568"/>
                </a:lnTo>
                <a:lnTo>
                  <a:pt x="189" y="821"/>
                </a:lnTo>
                <a:lnTo>
                  <a:pt x="567" y="821"/>
                </a:lnTo>
                <a:lnTo>
                  <a:pt x="567" y="1010"/>
                </a:lnTo>
                <a:lnTo>
                  <a:pt x="946" y="821"/>
                </a:lnTo>
                <a:lnTo>
                  <a:pt x="946" y="758"/>
                </a:lnTo>
                <a:lnTo>
                  <a:pt x="252" y="758"/>
                </a:lnTo>
                <a:lnTo>
                  <a:pt x="252" y="568"/>
                </a:lnTo>
                <a:close/>
                <a:moveTo>
                  <a:pt x="946" y="63"/>
                </a:moveTo>
                <a:lnTo>
                  <a:pt x="820" y="63"/>
                </a:lnTo>
                <a:lnTo>
                  <a:pt x="567" y="189"/>
                </a:lnTo>
                <a:lnTo>
                  <a:pt x="567" y="758"/>
                </a:lnTo>
                <a:lnTo>
                  <a:pt x="946" y="758"/>
                </a:lnTo>
                <a:lnTo>
                  <a:pt x="946" y="63"/>
                </a:lnTo>
                <a:close/>
                <a:moveTo>
                  <a:pt x="315" y="252"/>
                </a:moveTo>
                <a:lnTo>
                  <a:pt x="315" y="379"/>
                </a:lnTo>
                <a:lnTo>
                  <a:pt x="0" y="379"/>
                </a:lnTo>
                <a:lnTo>
                  <a:pt x="0" y="505"/>
                </a:lnTo>
                <a:lnTo>
                  <a:pt x="315" y="505"/>
                </a:lnTo>
                <a:lnTo>
                  <a:pt x="315" y="631"/>
                </a:lnTo>
                <a:lnTo>
                  <a:pt x="505" y="441"/>
                </a:lnTo>
                <a:lnTo>
                  <a:pt x="315" y="252"/>
                </a:lnTo>
                <a:close/>
                <a:moveTo>
                  <a:pt x="946" y="0"/>
                </a:moveTo>
                <a:lnTo>
                  <a:pt x="189" y="0"/>
                </a:lnTo>
                <a:lnTo>
                  <a:pt x="189" y="315"/>
                </a:lnTo>
                <a:lnTo>
                  <a:pt x="252" y="315"/>
                </a:lnTo>
                <a:lnTo>
                  <a:pt x="252" y="63"/>
                </a:lnTo>
                <a:lnTo>
                  <a:pt x="946" y="63"/>
                </a:lnTo>
                <a:lnTo>
                  <a:pt x="946" y="0"/>
                </a:lnTo>
                <a:close/>
              </a:path>
            </a:pathLst>
          </a:custGeom>
          <a:solidFill>
            <a:srgbClr val="205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4481466F-812A-47BA-A505-42A3167C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72" y="75181"/>
            <a:ext cx="10917346" cy="9291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итогового сочинения (изложения)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06.12.2023 </a:t>
            </a:r>
          </a:p>
        </p:txBody>
      </p:sp>
    </p:spTree>
    <p:extLst>
      <p:ext uri="{BB962C8B-B14F-4D97-AF65-F5344CB8AC3E}">
        <p14:creationId xmlns:p14="http://schemas.microsoft.com/office/powerpoint/2010/main" val="22855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157" y="179295"/>
            <a:ext cx="10972800" cy="6886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Проведение итогового сочинения (изложения)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Инструктаж в учебном кабинете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32789" y="2521359"/>
            <a:ext cx="5680509" cy="374500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До 10.00 </a:t>
            </a:r>
          </a:p>
          <a:p>
            <a:pPr>
              <a:buFont typeface="Wingdings" pitchFamily="2" charset="2"/>
              <a:buChar char="ü"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проведения.</a:t>
            </a:r>
          </a:p>
          <a:p>
            <a:pPr>
              <a:buFont typeface="Wingdings" pitchFamily="2" charset="2"/>
              <a:buChar char="ü"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выполнения работы.</a:t>
            </a:r>
          </a:p>
          <a:p>
            <a:pPr>
              <a:buFont typeface="Wingdings" pitchFamily="2" charset="2"/>
              <a:buChar char="ü"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и место ознакомления с результатами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Выдача участникам ИС(И): </a:t>
            </a:r>
          </a:p>
          <a:p>
            <a:pPr>
              <a:buFont typeface="Wingdings" pitchFamily="2" charset="2"/>
              <a:buChar char="ü"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 (БР и БЗ);</a:t>
            </a:r>
          </a:p>
          <a:p>
            <a:pPr>
              <a:buFont typeface="Wingdings" pitchFamily="2" charset="2"/>
              <a:buChar char="ü"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Листов бумаги для черновиков, черные </a:t>
            </a:r>
            <a:r>
              <a:rPr lang="ru-RU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гелевые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ручки, инструкции;</a:t>
            </a:r>
          </a:p>
          <a:p>
            <a:pPr>
              <a:buFont typeface="Wingdings" pitchFamily="2" charset="2"/>
              <a:buChar char="ü"/>
            </a:pPr>
            <a:r>
              <a:rPr lang="ru-RU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Орфоргафические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словари (дополнительно толковые словари для изложения).</a:t>
            </a:r>
          </a:p>
          <a:p>
            <a:pPr>
              <a:buFont typeface="Wingdings" pitchFamily="2" charset="2"/>
              <a:buChar char="ü"/>
            </a:pP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r="30904" b="25329"/>
          <a:stretch/>
        </p:blipFill>
        <p:spPr bwMode="auto">
          <a:xfrm>
            <a:off x="2043952" y="987493"/>
            <a:ext cx="1488554" cy="146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1" r="37672" b="29202"/>
          <a:stretch/>
        </p:blipFill>
        <p:spPr bwMode="auto">
          <a:xfrm>
            <a:off x="8297395" y="967596"/>
            <a:ext cx="1474135" cy="146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494495" y="2509279"/>
            <a:ext cx="4554069" cy="3014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В 10.00</a:t>
            </a:r>
          </a:p>
          <a:p>
            <a:pPr>
              <a:buFont typeface="Wingdings" pitchFamily="2" charset="2"/>
              <a:buChar char="ü"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Ознакомление участников с темами сочинений (тестами изложений).</a:t>
            </a:r>
          </a:p>
          <a:p>
            <a:pPr>
              <a:buFont typeface="Wingdings" pitchFamily="2" charset="2"/>
              <a:buChar char="ü"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БР и БЗ(всех бланков).</a:t>
            </a:r>
          </a:p>
          <a:p>
            <a:pPr>
              <a:buFont typeface="Wingdings" pitchFamily="2" charset="2"/>
              <a:buChar char="ü"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заполнения БР и БЗ.</a:t>
            </a:r>
          </a:p>
          <a:p>
            <a:pPr>
              <a:buFont typeface="Wingdings" pitchFamily="2" charset="2"/>
              <a:buChar char="ü"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Объявление начала, продолжительности и времени окончания выполнения ИС(И).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5" y="5811408"/>
            <a:ext cx="735634" cy="61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2" y="5101703"/>
            <a:ext cx="457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3" y="4575493"/>
            <a:ext cx="450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1" y="3436844"/>
            <a:ext cx="727288" cy="74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48" y="3859799"/>
            <a:ext cx="753034" cy="71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20" y="4720120"/>
            <a:ext cx="763165" cy="76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48" y="2988543"/>
            <a:ext cx="753033" cy="75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655856" y="5738032"/>
            <a:ext cx="4536143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Продолжительность – 3 часа 55 минут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Для участников с ОВЗ время может быть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увеличено на 1,5 часа</a:t>
            </a:r>
          </a:p>
        </p:txBody>
      </p:sp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55" y="5664390"/>
            <a:ext cx="1039903" cy="90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70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9CA875-7FBC-4D4A-9A8C-BA2DFA447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12" y="612183"/>
            <a:ext cx="10897849" cy="612701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(с 10.___до 14.___):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 контроль за участниками ИС(И), выдает участникам дополнительных бланков (№ листа БЗ с № 5… ставит организатор). </a:t>
            </a:r>
          </a:p>
          <a:p>
            <a:pPr marL="0" indent="0">
              <a:buNone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окончании написания ИС(И) в аудитории: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Собирает  материалы  от участников: БР,БЗ, ДБЗ, черновики!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Проверяет комплектность 1 БР и не менее 4-х листов БЗ! (код работы на бланках совпадает)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Проверяет корректность заполнения БР, БЗ, ДБЗ (код работы и номер темы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д.б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записан на всех бланках участника, бланки односторонние, проверить не писал ли участник на обратной стороне!. Затем ставят «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полях бланков записи, оставшихся незаполненными, а также в выданных дополнительных бланках записи! (Организатор не ставит 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обратной стороне БЗ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БР организатор заполняет поле «Количество бланков» (включая и дополнительные бланки записи в случае если такие выдавались по запросу участника)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Заполняют отчетные формы, использованные во время проведения ИС(И), а также  форму ИС-05 «Ведомость проведения ИС(И) в учебном кабинете ОО» (приложение 10). Участник проверяет данные, внесенные в ведомость, подтверждая их личной подписью (Заполнение формы № 1 – подписи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д.б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всех, явившихся участников!).</a:t>
            </a:r>
          </a:p>
          <a:p>
            <a:pPr marL="0" indent="0">
              <a:buNone/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Организатор (с 14.___до 15.___):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Передает ответственному лицу в ОО: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МИС(И) – БР и БЗ комплектность в соответствии с приложением 9  (Внимание! Количество листов БЗ должно совпадать с данными в БР, должно быть не менее 4-х и данными в форме №1)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Отчетные формы (форма № 1 (с подписями!).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323" y="4714467"/>
            <a:ext cx="1467677" cy="98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481466F-812A-47BA-A505-42A3167C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72" y="75181"/>
            <a:ext cx="10917346" cy="54475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итогового сочинения (изложения) 06.12.2023 </a:t>
            </a:r>
          </a:p>
        </p:txBody>
      </p:sp>
    </p:spTree>
    <p:extLst>
      <p:ext uri="{BB962C8B-B14F-4D97-AF65-F5344CB8AC3E}">
        <p14:creationId xmlns:p14="http://schemas.microsoft.com/office/powerpoint/2010/main" val="202686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EB66C2B8-3A35-5741-1226-6EC2420C6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248096"/>
              </p:ext>
            </p:extLst>
          </p:nvPr>
        </p:nvGraphicFramePr>
        <p:xfrm>
          <a:off x="9591262" y="53700"/>
          <a:ext cx="2529748" cy="2821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667198" imgH="8020037" progId="AcroExch.Document.11">
                  <p:embed/>
                </p:oleObj>
              </mc:Choice>
              <mc:Fallback>
                <p:oleObj name="Acrobat Document" r:id="rId3" imgW="5667198" imgH="802003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91262" y="53700"/>
                        <a:ext cx="2529748" cy="2821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0B1EA0-82CC-9616-627A-670AA7CC6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3826" y="1936343"/>
            <a:ext cx="1993035" cy="25233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97006BB-1CA9-EA69-2AD1-C6523170C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5803" y="2916956"/>
            <a:ext cx="1993034" cy="25574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CEF82BB-0BB1-FD17-EF43-ED638D603F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0516" y="4127110"/>
            <a:ext cx="1787679" cy="25325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0B364B-0E36-36EF-51DD-29DAA5731A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6170" y="4905578"/>
            <a:ext cx="1499966" cy="18987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C3356-CCCE-4B7E-A12F-F56E0F8F5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069" y="376517"/>
            <a:ext cx="9144000" cy="626171"/>
          </a:xfrm>
        </p:spPr>
        <p:txBody>
          <a:bodyPr>
            <a:noAutofit/>
          </a:bodyPr>
          <a:lstStyle/>
          <a:p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Нормативные документы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98B18C-C5CE-4CE8-98C9-A97F3C2E5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803" y="1297177"/>
            <a:ext cx="8921893" cy="5093683"/>
          </a:xfrm>
        </p:spPr>
        <p:txBody>
          <a:bodyPr>
            <a:normAutofit fontScale="70000" lnSpcReduction="20000"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Министерства просвещения Российской Федерации и Федеральной службы по надзору в сфере образования и науки от 04.04.2023№ 233/552 «Об утверждении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проведения государственной итоговой аттестации по образовательным программам среднего общего образования».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 министерства образования и науки Самарской области от 13.10.2023 №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1102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-р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«Об утверждении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 регистрации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участия в итоговом сочинении (изложении) на территории Самарской области в 2023 -2024 учебном году».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министерства образования и науки Самарской области от 23.10.2023 №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706-од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«Об утверждении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орядка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организации и проведения итогового сочинения (изложения)  и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Порядка  проверки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итогового сочинения (изложения) на территории Самарской области в 2023-2024 учебном году».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Приказ Самарского управления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министерства образования и науки Самарской области от23.11.2023 № 481–од «О проведении итогового сочинения (изложения) на территории городского округа Самара в 2023-2024 учебном году».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Приказ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министерства образования и науки Самарской области от 27.11.2023 №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781-од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 Об аккредитации общественных наблюдателей при проведении итогового сочинения (изложения) на территории Самарской области в 2023-2024 учебном году».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Приказ Самарского управления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министерства образования и науки Самарской области от 27.11.2023 №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485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–од «Об обеспечении контроля за проведением итогового сочинения (изложения) в образовательных организациях городского округа Самара 6 декабря 2023 года» (Акт контроля).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Федеральной службы по надзору в сфере образования и науки от 2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09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.202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04-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303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 направлении методических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рекомендациях  по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и проведению итогового сочинения (изложения) в 202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-202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учебном году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(Правила заполнения бланков ИС(И))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0D41F7-991C-4E89-DBE2-5CA78B0A3A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5" y="204889"/>
            <a:ext cx="3072816" cy="76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6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3841" y="2044701"/>
            <a:ext cx="5351988" cy="4977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итогового сочинения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0393" y="2672522"/>
            <a:ext cx="1645542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20393" y="3218800"/>
            <a:ext cx="1645543" cy="393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20394" y="3701866"/>
            <a:ext cx="1645543" cy="434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</a:t>
            </a:r>
            <a:r>
              <a:rPr lang="ru-RU" dirty="0">
                <a:solidFill>
                  <a:schemeClr val="lt1"/>
                </a:solidFill>
              </a:rPr>
              <a:t> 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46240" y="4204974"/>
            <a:ext cx="1628124" cy="379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</a:t>
            </a:r>
            <a:r>
              <a:rPr lang="ru-RU" dirty="0">
                <a:solidFill>
                  <a:schemeClr val="lt1"/>
                </a:solidFill>
              </a:rPr>
              <a:t> 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82200" y="2660015"/>
            <a:ext cx="393589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итогового сочинения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 250 слов)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82200" y="3171942"/>
            <a:ext cx="393589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написания итогового сочинения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4449" y="3672859"/>
            <a:ext cx="3935894" cy="434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теме </a:t>
            </a: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(ориентация на тему, а не направление)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82200" y="4187710"/>
            <a:ext cx="3935894" cy="4985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Аргументация. 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литературного материала)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04448" y="4761510"/>
            <a:ext cx="3935895" cy="407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и логика рассуждения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104449" y="5275028"/>
            <a:ext cx="3935894" cy="3609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письменной речи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27713" y="5734960"/>
            <a:ext cx="3935894" cy="4110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31313" y="4694144"/>
            <a:ext cx="1662961" cy="4523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37531" y="5216236"/>
            <a:ext cx="1662961" cy="379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54950" y="5683223"/>
            <a:ext cx="1645542" cy="472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59328" y="6346465"/>
            <a:ext cx="5681015" cy="390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проверке по критериям допускаются сочинения соответствующие:</a:t>
            </a:r>
          </a:p>
          <a:p>
            <a:pPr algn="ctr"/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1 и 2 и критериям 1 и 2!!!!!!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41B39AF-2F05-71F9-31FE-A74E8696A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887197"/>
              </p:ext>
            </p:extLst>
          </p:nvPr>
        </p:nvGraphicFramePr>
        <p:xfrm>
          <a:off x="87530" y="2585646"/>
          <a:ext cx="6094351" cy="409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71F3C64-E281-92C1-2089-ABEAB0656018}"/>
              </a:ext>
            </a:extLst>
          </p:cNvPr>
          <p:cNvSpPr txBox="1">
            <a:spLocks/>
          </p:cNvSpPr>
          <p:nvPr/>
        </p:nvSpPr>
        <p:spPr>
          <a:xfrm>
            <a:off x="103524" y="2173820"/>
            <a:ext cx="5134398" cy="6026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закрытого банка заданий </a:t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и подразделы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D40179-A987-3F87-309E-2719594A46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1881" y="64386"/>
            <a:ext cx="3717847" cy="19325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84CB328-6514-2EAB-AC5C-C262AF78EF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670" y="81772"/>
            <a:ext cx="3484714" cy="194828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17015B8-53DC-8065-4BAC-AB5B4410D2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383" y="181394"/>
            <a:ext cx="2082411" cy="17642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33B69B9-3F28-7768-B509-C63D92B965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875" y="110460"/>
            <a:ext cx="1835219" cy="183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2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9946F-F855-46E7-865B-BFBCE554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760" y="165583"/>
            <a:ext cx="8981651" cy="37773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и участники итогового сочинения (изложения)</a:t>
            </a:r>
          </a:p>
        </p:txBody>
      </p:sp>
      <p:sp>
        <p:nvSpPr>
          <p:cNvPr id="45" name="Объект 44">
            <a:extLst>
              <a:ext uri="{FF2B5EF4-FFF2-40B4-BE49-F238E27FC236}">
                <a16:creationId xmlns:a16="http://schemas.microsoft.com/office/drawing/2014/main" id="{8092677D-D8CF-42B6-9AF6-6F50E5C9F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676" y="1424515"/>
            <a:ext cx="3668526" cy="5018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 проведения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6468A82-BE95-4137-BE9C-528A5001EA1F}"/>
              </a:ext>
            </a:extLst>
          </p:cNvPr>
          <p:cNvSpPr/>
          <p:nvPr/>
        </p:nvSpPr>
        <p:spPr>
          <a:xfrm>
            <a:off x="0" y="1445503"/>
            <a:ext cx="2941984" cy="5018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дата проведения</a:t>
            </a:r>
          </a:p>
        </p:txBody>
      </p:sp>
      <p:sp>
        <p:nvSpPr>
          <p:cNvPr id="3" name="AutoShape 2" descr="https://pumonso.ru/wp-content/uploads/2020/10/it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umonso.ru/wp-content/uploads/2020/10/ito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A9DB6D-546E-42FC-8793-7AC11B4DDD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16" t="38729"/>
          <a:stretch/>
        </p:blipFill>
        <p:spPr>
          <a:xfrm>
            <a:off x="121920" y="75091"/>
            <a:ext cx="2116563" cy="119789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6468A82-BE95-4137-BE9C-528A5001EA1F}"/>
              </a:ext>
            </a:extLst>
          </p:cNvPr>
          <p:cNvSpPr/>
          <p:nvPr/>
        </p:nvSpPr>
        <p:spPr>
          <a:xfrm>
            <a:off x="375236" y="4103745"/>
            <a:ext cx="6745491" cy="7358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           Длительность       Место </a:t>
            </a:r>
          </a:p>
        </p:txBody>
      </p:sp>
      <p:pic>
        <p:nvPicPr>
          <p:cNvPr id="3076" name="Picture 4" descr="C:\Users\Дмитрий\Desktop\FullSizeRe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7" y="2025484"/>
            <a:ext cx="1598479" cy="17356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митрий\Desktop\FullSizeRender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00" y="2025484"/>
            <a:ext cx="1598479" cy="169975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митрий\Desktop\FullSizeRender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76" y="2025484"/>
            <a:ext cx="1598479" cy="173564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36" y="4889661"/>
            <a:ext cx="1636623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93" y="4839619"/>
            <a:ext cx="1375954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56" y="4935073"/>
            <a:ext cx="1939889" cy="13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59200E5-5952-A400-39EC-8345F872A514}"/>
              </a:ext>
            </a:extLst>
          </p:cNvPr>
          <p:cNvSpPr/>
          <p:nvPr/>
        </p:nvSpPr>
        <p:spPr>
          <a:xfrm>
            <a:off x="635372" y="2641407"/>
            <a:ext cx="1431235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A3B876C-26AD-9C05-EF57-6B0371785BCC}"/>
              </a:ext>
            </a:extLst>
          </p:cNvPr>
          <p:cNvSpPr/>
          <p:nvPr/>
        </p:nvSpPr>
        <p:spPr>
          <a:xfrm>
            <a:off x="3115297" y="2643557"/>
            <a:ext cx="1431235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66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FD7C70-DD0C-B392-273B-74AAB5110E68}"/>
              </a:ext>
            </a:extLst>
          </p:cNvPr>
          <p:cNvSpPr/>
          <p:nvPr/>
        </p:nvSpPr>
        <p:spPr>
          <a:xfrm>
            <a:off x="5107421" y="2587620"/>
            <a:ext cx="1431235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7DE6B8-7DF1-DEC3-8B81-561CC0E20C3C}"/>
              </a:ext>
            </a:extLst>
          </p:cNvPr>
          <p:cNvSpPr/>
          <p:nvPr/>
        </p:nvSpPr>
        <p:spPr>
          <a:xfrm>
            <a:off x="5023800" y="2011545"/>
            <a:ext cx="1598479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</a:p>
          <a:p>
            <a:pPr algn="ctr"/>
            <a:endParaRPr lang="ru-RU" sz="20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A118EC-F337-43B1-E4BD-54F41174F9B1}"/>
              </a:ext>
            </a:extLst>
          </p:cNvPr>
          <p:cNvSpPr/>
          <p:nvPr/>
        </p:nvSpPr>
        <p:spPr>
          <a:xfrm>
            <a:off x="3031676" y="2011545"/>
            <a:ext cx="1598479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</a:p>
          <a:p>
            <a:pPr algn="ctr"/>
            <a:endParaRPr lang="ru-RU" sz="20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94239A8-F906-580A-29CE-3C90A381818F}"/>
              </a:ext>
            </a:extLst>
          </p:cNvPr>
          <p:cNvSpPr/>
          <p:nvPr/>
        </p:nvSpPr>
        <p:spPr>
          <a:xfrm>
            <a:off x="592147" y="2004383"/>
            <a:ext cx="1598479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</a:p>
          <a:p>
            <a:pPr algn="ctr"/>
            <a:endParaRPr lang="ru-RU" sz="20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A0C6291-52B6-FDDB-5CC4-2C5297B9818F}"/>
              </a:ext>
            </a:extLst>
          </p:cNvPr>
          <p:cNvSpPr/>
          <p:nvPr/>
        </p:nvSpPr>
        <p:spPr>
          <a:xfrm>
            <a:off x="6862846" y="1424515"/>
            <a:ext cx="5167066" cy="45436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Итоговое сочинение как условие допуска к ГИА-11 ! </a:t>
            </a:r>
          </a:p>
          <a:p>
            <a:r>
              <a:rPr lang="ru-RU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РИС ГИА-11 – 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5321</a:t>
            </a:r>
            <a:r>
              <a:rPr lang="ru-RU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участник ИС(И): </a:t>
            </a:r>
          </a:p>
          <a:p>
            <a:r>
              <a:rPr lang="ru-RU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Сочинение -5178 чел.</a:t>
            </a:r>
          </a:p>
          <a:p>
            <a:r>
              <a:rPr lang="ru-RU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Изложение -143 чел.</a:t>
            </a:r>
          </a:p>
          <a:p>
            <a:r>
              <a:rPr lang="ru-RU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дополнительные даты к написанию ИС(И) допускаются: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Обучающиеся, которые прибыли в ОО после 22.11.2023 и не писали заявление на сдачу ИС(И) назначаются ИС(И) только – на 7 февраля 2023! Вносятся сведения в РИС ГИА -11 до 23.01.2023 (письмо в СУ);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Участники, получившие неудовлетворительный результат («незачет») за ИС(И);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Участники, удаленные с ИС(И) за нарушения требований (подпункт 1 пункта 28 Порядка);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Участники, неявившиеся на ИС(И) по уважительным причинам, подтвержденным документально;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Участники, не завершившие написание ИС(И) по уважительной причине.</a:t>
            </a:r>
          </a:p>
          <a:p>
            <a:endParaRPr lang="ru-RU" sz="1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Дмитрий\Desktop\FullSizeRender.jpg">
            <a:extLst>
              <a:ext uri="{FF2B5EF4-FFF2-40B4-BE49-F238E27FC236}">
                <a16:creationId xmlns:a16="http://schemas.microsoft.com/office/drawing/2014/main" id="{31D9EBAD-67DA-C6EF-728D-EC19375E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3" y="176524"/>
            <a:ext cx="1598479" cy="18874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821" y="135485"/>
            <a:ext cx="9879442" cy="42168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Лица, привлекаемые к проведению итогового сочинения (изложения)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309" y="554813"/>
            <a:ext cx="9825644" cy="2371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ИС(И) в местах проведения  (в ОО) могут присутствовать: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 Департамента по надзору и контролю, а также сотрудники СУ (приказ СУ от 27.11.2023 № 485-од);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 средств массовой информации;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наблюдатели (приказ СУ от 27.11.2023 № 485-од приложение 1_распределение ОН по ОО).</a:t>
            </a:r>
          </a:p>
          <a:p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DF58A2-4CA3-57F9-701F-70F454A6E123}"/>
              </a:ext>
            </a:extLst>
          </p:cNvPr>
          <p:cNvSpPr/>
          <p:nvPr/>
        </p:nvSpPr>
        <p:spPr>
          <a:xfrm>
            <a:off x="307349" y="792503"/>
            <a:ext cx="1431235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BBACAA-BA95-D912-7D24-C5F6A84C1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953" y="2909455"/>
            <a:ext cx="2443942" cy="381490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588BB2-5A84-9AA1-5C22-C32673CF2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83" y="2909455"/>
            <a:ext cx="2568715" cy="38149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64665" y="3095211"/>
            <a:ext cx="1130808" cy="1062227"/>
          </a:xfrm>
          <a:prstGeom prst="rect">
            <a:avLst/>
          </a:prstGeom>
        </p:spPr>
      </p:pic>
      <p:grpSp>
        <p:nvGrpSpPr>
          <p:cNvPr id="13" name="object 3"/>
          <p:cNvGrpSpPr/>
          <p:nvPr/>
        </p:nvGrpSpPr>
        <p:grpSpPr>
          <a:xfrm>
            <a:off x="5322778" y="4286167"/>
            <a:ext cx="1193800" cy="2161540"/>
            <a:chOff x="563880" y="1889760"/>
            <a:chExt cx="1193800" cy="2161540"/>
          </a:xfrm>
        </p:grpSpPr>
        <p:pic>
          <p:nvPicPr>
            <p:cNvPr id="14" name="object 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2460" y="1937004"/>
              <a:ext cx="1110234" cy="930401"/>
            </a:xfrm>
            <a:prstGeom prst="rect">
              <a:avLst/>
            </a:prstGeom>
          </p:spPr>
        </p:pic>
        <p:pic>
          <p:nvPicPr>
            <p:cNvPr id="15" name="object 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364" y="1889760"/>
              <a:ext cx="1068324" cy="1062227"/>
            </a:xfrm>
            <a:prstGeom prst="rect">
              <a:avLst/>
            </a:prstGeom>
          </p:spPr>
        </p:pic>
        <p:pic>
          <p:nvPicPr>
            <p:cNvPr id="16" name="object 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3880" y="3072384"/>
              <a:ext cx="1193291" cy="914400"/>
            </a:xfrm>
            <a:prstGeom prst="rect">
              <a:avLst/>
            </a:prstGeom>
          </p:spPr>
        </p:pic>
        <p:pic>
          <p:nvPicPr>
            <p:cNvPr id="17" name="object 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6364" y="2990088"/>
              <a:ext cx="1066800" cy="1060704"/>
            </a:xfrm>
            <a:prstGeom prst="rect">
              <a:avLst/>
            </a:prstGeom>
          </p:spPr>
        </p:pic>
      </p:grpSp>
      <p:sp>
        <p:nvSpPr>
          <p:cNvPr id="23" name="Объект 2"/>
          <p:cNvSpPr txBox="1">
            <a:spLocks/>
          </p:cNvSpPr>
          <p:nvPr/>
        </p:nvSpPr>
        <p:spPr>
          <a:xfrm>
            <a:off x="6546320" y="3161713"/>
            <a:ext cx="5270269" cy="835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</a:t>
            </a:r>
            <a:r>
              <a:rPr lang="ru-RU" sz="2000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0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ru-RU" sz="2000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20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</a:t>
            </a:r>
            <a:r>
              <a:rPr lang="ru-RU" sz="2000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фото,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аудио</a:t>
            </a:r>
            <a:r>
              <a:rPr lang="ru-RU" sz="20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видеоаппаратуру;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6546320" y="4157438"/>
            <a:ext cx="5473884" cy="1178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000" spc="-5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algn="just"/>
            <a:r>
              <a:rPr lang="ru-RU" sz="1800" dirty="0"/>
              <a:t>Иметь при себе справочные материалы, письменные заметки и иные средства хранения и передачи информации, собственные орфографические и (или) толковые  словари; тексты литературного материала;</a:t>
            </a:r>
          </a:p>
          <a:p>
            <a:pPr algn="just"/>
            <a:endParaRPr lang="ru-RU" sz="1800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546320" y="5451518"/>
            <a:ext cx="5473884" cy="1178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000" spc="-5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12700" algn="just"/>
            <a:r>
              <a:rPr lang="ru-RU" sz="1800" dirty="0"/>
              <a:t>Оказывать содействие участникам</a:t>
            </a:r>
            <a:r>
              <a:rPr lang="ru-RU" sz="1800" spc="10" dirty="0"/>
              <a:t> </a:t>
            </a:r>
            <a:r>
              <a:rPr lang="ru-RU" sz="1800" dirty="0"/>
              <a:t>ИС(И),  вмешиваться в действия сотрудников  ОО и в ход подготовки и проведения ИС(И), нарушать порядок проведения ИС(И).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0634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1466F-812A-47BA-A505-42A3167C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47" y="69184"/>
            <a:ext cx="11355106" cy="5224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итогового сочинения (изложения) </a:t>
            </a:r>
          </a:p>
        </p:txBody>
      </p:sp>
      <p:sp>
        <p:nvSpPr>
          <p:cNvPr id="4" name="AutoShape 4" descr="https://img2.freepng.ru/20180425/fzq/kisspng-paper-and-pencil-game-paper-and-pencil-game-comput-pen-and-ink-paper-inkstone-5ae09a1f025409.07507851152466895900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0" t="4203" r="24065" b="6386"/>
          <a:stretch/>
        </p:blipFill>
        <p:spPr bwMode="auto">
          <a:xfrm>
            <a:off x="277906" y="876742"/>
            <a:ext cx="1421236" cy="152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021266"/>
            <a:ext cx="1390370" cy="13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030278" y="2900252"/>
            <a:ext cx="9883816" cy="19505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Сформировать и утвердить состав комиссии по проведению ИС(И): лиц, ответственных за получение, хранение, передачу МИС(И), за проведение ИС(И) в ОО, ответственных за информационно-техническую помощь,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по организации печати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 сочинений и текстов изложений и копирования бланков ИС (И), также сотрудников  ОО читающих изложение для участников с ОВЗ и/или инвалидов (при необходимости), организаторов в аудитории (не могут быть назначены учителя русского языка и литературы), дежурных вне учебных кабинетов.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8" y="2834359"/>
            <a:ext cx="1744943" cy="174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30278" y="4916722"/>
            <a:ext cx="9883816" cy="18443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Информировать под подпись сотрудников ОО, привлекаемых к проведению ИС(И) о Порядке проведения ИС(И) и информационной безопасности.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Проинструктировать работников, привлекаемых к проведения ИС(И), о соблюдении санитарно-эпидемиологических требований.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Составить график прибытия работников и участников ИС(И) в ОО, проинформировать их о времени прибытия.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7">
            <a:extLst>
              <a:ext uri="{FF2B5EF4-FFF2-40B4-BE49-F238E27FC236}">
                <a16:creationId xmlns:a16="http://schemas.microsoft.com/office/drawing/2014/main" id="{4A08FBB0-E39E-A2DF-B433-CA2A80932F77}"/>
              </a:ext>
            </a:extLst>
          </p:cNvPr>
          <p:cNvSpPr/>
          <p:nvPr/>
        </p:nvSpPr>
        <p:spPr>
          <a:xfrm>
            <a:off x="1902253" y="619933"/>
            <a:ext cx="10011841" cy="22144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Разместить информацию на сайте ОО в разделе ГИА (все нормативные документы);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Ознакомить под подпись участников ИС(И) и их родителей (законных представителей) с порядком проведения ИС(И), порядком проверки ИС(И)  и проведением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региональной перепроверки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повторной проверки ИС(И)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(п.5  Порядка проверки ИС(И) на территории СО в 2023-2024 учебном году  от 23.10.2023 № 706-од).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Уделить особое внимание информации: об основаниях при удалении участника с ИС(И) и об организации перепроверки отдельных сочинений (изложений).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5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66" y="168443"/>
            <a:ext cx="11905128" cy="71496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600" dirty="0"/>
              <a:t>Получение материалов ИС(И)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988" y="1123225"/>
            <a:ext cx="11325727" cy="315430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 ответственный от ОО получил следующие материалы ИС(И):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Индивидуальные комплекты по количеству участников в ОО (в комплекте 1 бланк регистрации и 4 бланка записи ответов);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Резервные индивидуальные комплекты ИК  - по количеству аудиторий (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замена комплекта только если технический брак, не комплект (</a:t>
            </a:r>
            <a:r>
              <a:rPr lang="ru-RU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д.б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1 БР и 4 БЗ), в комплекте разный код работы на листах БР и БЗ и меняем весь комплект!!!!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дополнительных БЗ (файл в электронном виде).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517" y="4615250"/>
            <a:ext cx="3339977" cy="207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04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1466F-812A-47BA-A505-42A3167C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300" y="75181"/>
            <a:ext cx="9740517" cy="9291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итогового сочинения (изложения)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04.12.2023 – 05.12.2023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72A8E8-E0FB-403B-B030-82F1886B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25" y="1735810"/>
            <a:ext cx="11743765" cy="457200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Выделить помещение для технического специалиста, оборудованное: принтером, техническим оборудованием для копирования и компьютером с выходом в сеть Интернет.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количество и расположение учебных кабинетов.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наличие мест для хранения личных вещей участников ИС(И) (в учебном кабинете или иное место в ОО).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Произвести рассадку участников по 10-15 человек .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Заполнить форму №1 «Ведомость проведения ИС(И) в учебном кабинете»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наверху написать ручкой номер учебного кабинета,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ФИО участников.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Подготовить на каждого участника ИС(И): черные гелевые ручки,  черновики (листы со штампом ОО), инструкции для участников ИС(И) (приложение 12) 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орфоргафические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толковые (при необходимости)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словари .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Организовать условия и/или специальные условия для проведения ИС(И) для участников с ОВЗ, детей-инвалидов и инвалидов (в том числе в надомных пунктах).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Оформить доски в аудиториях (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09.00  06.12.2023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выписать все поля БР и БЗ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кода работы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6037" indent="0"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код региона -63,</a:t>
            </a:r>
          </a:p>
          <a:p>
            <a:pPr marL="46037" indent="0"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код ОО и место проведения –совпадают,</a:t>
            </a:r>
          </a:p>
          <a:p>
            <a:pPr marL="46037" indent="0"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код вида работы: 20 – сочинение  21 - изложение,</a:t>
            </a:r>
          </a:p>
          <a:p>
            <a:pPr marL="46037" indent="0"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номер темы (указывается при проведении второй части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инструктажа (состоит из трех цифр);</a:t>
            </a:r>
          </a:p>
          <a:p>
            <a:pPr marL="46037" indent="0"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бланков в БР – записывает организатор после окончания работы  (должно быть не менее 4-х)!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0D41F7-991C-4E89-DBE2-5CA78B0A3A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22"/>
            <a:ext cx="2229300" cy="53704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71F3C64-E281-92C1-2089-ABEAB0656018}"/>
              </a:ext>
            </a:extLst>
          </p:cNvPr>
          <p:cNvSpPr txBox="1">
            <a:spLocks/>
          </p:cNvSpPr>
          <p:nvPr/>
        </p:nvSpPr>
        <p:spPr>
          <a:xfrm>
            <a:off x="568473" y="1004341"/>
            <a:ext cx="5134398" cy="6026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9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72A8E8-E0FB-403B-B030-82F1886B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1655" y="1003230"/>
            <a:ext cx="9030346" cy="5854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09.00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Проверить готовность учебных кабинетов: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и работоспособность часов в учебном кабинете (часы должны быть в поле зрения всех участников ИС(И)).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работоспособность технических средств.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мест для хранения личных вещей участников.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инструктаж организаторов у аудитории (приложение  9  к приказу 481-од).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Выдать организаторам в аудиториях: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комплекты для участников ИС(И) (бланки регистрации и бланки записи);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бланки записи ответов;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(приложение 10);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для участников к комплекту тем итогового сочинения и к тексту для итогового изложения (приложение 12);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участника, зачитываемая организатором (приложение 13);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участников с ОВЗ, детей – инвалидов или инвалидов, обучающихся на дому (при наличии). Данные обучающиеся могут претендовать на увеличение времени на 1,5 часа;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материалы, необходимые для проведения ИС(И): черновики (листы со штампом ОО), черные гелевые ручки, орфографические словари для участников итогового сочинения, орфографические и толковые словари для участников итогового изложения.</a:t>
            </a:r>
          </a:p>
          <a:p>
            <a:pPr marL="0" indent="0">
              <a:buNone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0D41F7-991C-4E89-DBE2-5CA78B0A3A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4"/>
            <a:ext cx="2399781" cy="57810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481466F-812A-47BA-A505-42A3167C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300" y="75181"/>
            <a:ext cx="9740517" cy="9291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итогового сочинения (изложения)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06.12.2023 </a:t>
            </a: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-388258" y="1606956"/>
            <a:ext cx="3302725" cy="4038891"/>
            <a:chOff x="0" y="0"/>
            <a:chExt cx="3612" cy="4942"/>
          </a:xfrm>
        </p:grpSpPr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" y="0"/>
              <a:ext cx="3104" cy="49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" y="2721"/>
              <a:ext cx="3104" cy="2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01"/>
              <a:ext cx="2351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" y="2894"/>
              <a:ext cx="1684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8" y="3119"/>
              <a:ext cx="1841" cy="634"/>
            </a:xfrm>
            <a:custGeom>
              <a:avLst/>
              <a:gdLst>
                <a:gd name="T0" fmla="+- 0 1956 221"/>
                <a:gd name="T1" fmla="*/ T0 w 1841"/>
                <a:gd name="T2" fmla="+- 0 3122 3122"/>
                <a:gd name="T3" fmla="*/ 3122 h 634"/>
                <a:gd name="T4" fmla="+- 0 326 221"/>
                <a:gd name="T5" fmla="*/ T4 w 1841"/>
                <a:gd name="T6" fmla="+- 0 3122 3122"/>
                <a:gd name="T7" fmla="*/ 3122 h 634"/>
                <a:gd name="T8" fmla="+- 0 285 221"/>
                <a:gd name="T9" fmla="*/ T8 w 1841"/>
                <a:gd name="T10" fmla="+- 0 3131 3122"/>
                <a:gd name="T11" fmla="*/ 3131 h 634"/>
                <a:gd name="T12" fmla="+- 0 252 221"/>
                <a:gd name="T13" fmla="*/ T12 w 1841"/>
                <a:gd name="T14" fmla="+- 0 3153 3122"/>
                <a:gd name="T15" fmla="*/ 3153 h 634"/>
                <a:gd name="T16" fmla="+- 0 229 221"/>
                <a:gd name="T17" fmla="*/ T16 w 1841"/>
                <a:gd name="T18" fmla="+- 0 3187 3122"/>
                <a:gd name="T19" fmla="*/ 3187 h 634"/>
                <a:gd name="T20" fmla="+- 0 221 221"/>
                <a:gd name="T21" fmla="*/ T20 w 1841"/>
                <a:gd name="T22" fmla="+- 0 3228 3122"/>
                <a:gd name="T23" fmla="*/ 3228 h 634"/>
                <a:gd name="T24" fmla="+- 0 221 221"/>
                <a:gd name="T25" fmla="*/ T24 w 1841"/>
                <a:gd name="T26" fmla="+- 0 3650 3122"/>
                <a:gd name="T27" fmla="*/ 3650 h 634"/>
                <a:gd name="T28" fmla="+- 0 229 221"/>
                <a:gd name="T29" fmla="*/ T28 w 1841"/>
                <a:gd name="T30" fmla="+- 0 3692 3122"/>
                <a:gd name="T31" fmla="*/ 3692 h 634"/>
                <a:gd name="T32" fmla="+- 0 252 221"/>
                <a:gd name="T33" fmla="*/ T32 w 1841"/>
                <a:gd name="T34" fmla="+- 0 3725 3122"/>
                <a:gd name="T35" fmla="*/ 3725 h 634"/>
                <a:gd name="T36" fmla="+- 0 285 221"/>
                <a:gd name="T37" fmla="*/ T36 w 1841"/>
                <a:gd name="T38" fmla="+- 0 3748 3122"/>
                <a:gd name="T39" fmla="*/ 3748 h 634"/>
                <a:gd name="T40" fmla="+- 0 326 221"/>
                <a:gd name="T41" fmla="*/ T40 w 1841"/>
                <a:gd name="T42" fmla="+- 0 3756 3122"/>
                <a:gd name="T43" fmla="*/ 3756 h 634"/>
                <a:gd name="T44" fmla="+- 0 1956 221"/>
                <a:gd name="T45" fmla="*/ T44 w 1841"/>
                <a:gd name="T46" fmla="+- 0 3756 3122"/>
                <a:gd name="T47" fmla="*/ 3756 h 634"/>
                <a:gd name="T48" fmla="+- 0 1997 221"/>
                <a:gd name="T49" fmla="*/ T48 w 1841"/>
                <a:gd name="T50" fmla="+- 0 3748 3122"/>
                <a:gd name="T51" fmla="*/ 3748 h 634"/>
                <a:gd name="T52" fmla="+- 0 2031 221"/>
                <a:gd name="T53" fmla="*/ T52 w 1841"/>
                <a:gd name="T54" fmla="+- 0 3725 3122"/>
                <a:gd name="T55" fmla="*/ 3725 h 634"/>
                <a:gd name="T56" fmla="+- 0 2053 221"/>
                <a:gd name="T57" fmla="*/ T56 w 1841"/>
                <a:gd name="T58" fmla="+- 0 3692 3122"/>
                <a:gd name="T59" fmla="*/ 3692 h 634"/>
                <a:gd name="T60" fmla="+- 0 2062 221"/>
                <a:gd name="T61" fmla="*/ T60 w 1841"/>
                <a:gd name="T62" fmla="+- 0 3650 3122"/>
                <a:gd name="T63" fmla="*/ 3650 h 634"/>
                <a:gd name="T64" fmla="+- 0 2062 221"/>
                <a:gd name="T65" fmla="*/ T64 w 1841"/>
                <a:gd name="T66" fmla="+- 0 3228 3122"/>
                <a:gd name="T67" fmla="*/ 3228 h 634"/>
                <a:gd name="T68" fmla="+- 0 2053 221"/>
                <a:gd name="T69" fmla="*/ T68 w 1841"/>
                <a:gd name="T70" fmla="+- 0 3187 3122"/>
                <a:gd name="T71" fmla="*/ 3187 h 634"/>
                <a:gd name="T72" fmla="+- 0 2031 221"/>
                <a:gd name="T73" fmla="*/ T72 w 1841"/>
                <a:gd name="T74" fmla="+- 0 3153 3122"/>
                <a:gd name="T75" fmla="*/ 3153 h 634"/>
                <a:gd name="T76" fmla="+- 0 1997 221"/>
                <a:gd name="T77" fmla="*/ T76 w 1841"/>
                <a:gd name="T78" fmla="+- 0 3131 3122"/>
                <a:gd name="T79" fmla="*/ 3131 h 634"/>
                <a:gd name="T80" fmla="+- 0 1956 221"/>
                <a:gd name="T81" fmla="*/ T80 w 1841"/>
                <a:gd name="T82" fmla="+- 0 3122 3122"/>
                <a:gd name="T83" fmla="*/ 3122 h 6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841" h="634">
                  <a:moveTo>
                    <a:pt x="1735" y="0"/>
                  </a:moveTo>
                  <a:lnTo>
                    <a:pt x="105" y="0"/>
                  </a:lnTo>
                  <a:lnTo>
                    <a:pt x="64" y="9"/>
                  </a:lnTo>
                  <a:lnTo>
                    <a:pt x="31" y="31"/>
                  </a:lnTo>
                  <a:lnTo>
                    <a:pt x="8" y="65"/>
                  </a:lnTo>
                  <a:lnTo>
                    <a:pt x="0" y="106"/>
                  </a:lnTo>
                  <a:lnTo>
                    <a:pt x="0" y="528"/>
                  </a:lnTo>
                  <a:lnTo>
                    <a:pt x="8" y="570"/>
                  </a:lnTo>
                  <a:lnTo>
                    <a:pt x="31" y="603"/>
                  </a:lnTo>
                  <a:lnTo>
                    <a:pt x="64" y="626"/>
                  </a:lnTo>
                  <a:lnTo>
                    <a:pt x="105" y="634"/>
                  </a:lnTo>
                  <a:lnTo>
                    <a:pt x="1735" y="634"/>
                  </a:lnTo>
                  <a:lnTo>
                    <a:pt x="1776" y="626"/>
                  </a:lnTo>
                  <a:lnTo>
                    <a:pt x="1810" y="603"/>
                  </a:lnTo>
                  <a:lnTo>
                    <a:pt x="1832" y="570"/>
                  </a:lnTo>
                  <a:lnTo>
                    <a:pt x="1841" y="528"/>
                  </a:lnTo>
                  <a:lnTo>
                    <a:pt x="1841" y="106"/>
                  </a:lnTo>
                  <a:lnTo>
                    <a:pt x="1832" y="65"/>
                  </a:lnTo>
                  <a:lnTo>
                    <a:pt x="1810" y="31"/>
                  </a:lnTo>
                  <a:lnTo>
                    <a:pt x="1776" y="9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205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18"/>
            <p:cNvSpPr>
              <a:spLocks/>
            </p:cNvSpPr>
            <p:nvPr/>
          </p:nvSpPr>
          <p:spPr bwMode="auto">
            <a:xfrm>
              <a:off x="2400" y="3832"/>
              <a:ext cx="946" cy="1011"/>
            </a:xfrm>
            <a:custGeom>
              <a:avLst/>
              <a:gdLst>
                <a:gd name="T0" fmla="+- 0 2652 2400"/>
                <a:gd name="T1" fmla="*/ T0 w 946"/>
                <a:gd name="T2" fmla="+- 0 4401 3833"/>
                <a:gd name="T3" fmla="*/ 4401 h 1011"/>
                <a:gd name="T4" fmla="+- 0 2589 2400"/>
                <a:gd name="T5" fmla="*/ T4 w 946"/>
                <a:gd name="T6" fmla="+- 0 4401 3833"/>
                <a:gd name="T7" fmla="*/ 4401 h 1011"/>
                <a:gd name="T8" fmla="+- 0 2589 2400"/>
                <a:gd name="T9" fmla="*/ T8 w 946"/>
                <a:gd name="T10" fmla="+- 0 4654 3833"/>
                <a:gd name="T11" fmla="*/ 4654 h 1011"/>
                <a:gd name="T12" fmla="+- 0 2967 2400"/>
                <a:gd name="T13" fmla="*/ T12 w 946"/>
                <a:gd name="T14" fmla="+- 0 4654 3833"/>
                <a:gd name="T15" fmla="*/ 4654 h 1011"/>
                <a:gd name="T16" fmla="+- 0 2967 2400"/>
                <a:gd name="T17" fmla="*/ T16 w 946"/>
                <a:gd name="T18" fmla="+- 0 4843 3833"/>
                <a:gd name="T19" fmla="*/ 4843 h 1011"/>
                <a:gd name="T20" fmla="+- 0 3346 2400"/>
                <a:gd name="T21" fmla="*/ T20 w 946"/>
                <a:gd name="T22" fmla="+- 0 4654 3833"/>
                <a:gd name="T23" fmla="*/ 4654 h 1011"/>
                <a:gd name="T24" fmla="+- 0 3346 2400"/>
                <a:gd name="T25" fmla="*/ T24 w 946"/>
                <a:gd name="T26" fmla="+- 0 4591 3833"/>
                <a:gd name="T27" fmla="*/ 4591 h 1011"/>
                <a:gd name="T28" fmla="+- 0 2652 2400"/>
                <a:gd name="T29" fmla="*/ T28 w 946"/>
                <a:gd name="T30" fmla="+- 0 4591 3833"/>
                <a:gd name="T31" fmla="*/ 4591 h 1011"/>
                <a:gd name="T32" fmla="+- 0 2652 2400"/>
                <a:gd name="T33" fmla="*/ T32 w 946"/>
                <a:gd name="T34" fmla="+- 0 4401 3833"/>
                <a:gd name="T35" fmla="*/ 4401 h 1011"/>
                <a:gd name="T36" fmla="+- 0 3346 2400"/>
                <a:gd name="T37" fmla="*/ T36 w 946"/>
                <a:gd name="T38" fmla="+- 0 3896 3833"/>
                <a:gd name="T39" fmla="*/ 3896 h 1011"/>
                <a:gd name="T40" fmla="+- 0 3220 2400"/>
                <a:gd name="T41" fmla="*/ T40 w 946"/>
                <a:gd name="T42" fmla="+- 0 3896 3833"/>
                <a:gd name="T43" fmla="*/ 3896 h 1011"/>
                <a:gd name="T44" fmla="+- 0 2967 2400"/>
                <a:gd name="T45" fmla="*/ T44 w 946"/>
                <a:gd name="T46" fmla="+- 0 4022 3833"/>
                <a:gd name="T47" fmla="*/ 4022 h 1011"/>
                <a:gd name="T48" fmla="+- 0 2967 2400"/>
                <a:gd name="T49" fmla="*/ T48 w 946"/>
                <a:gd name="T50" fmla="+- 0 4591 3833"/>
                <a:gd name="T51" fmla="*/ 4591 h 1011"/>
                <a:gd name="T52" fmla="+- 0 3346 2400"/>
                <a:gd name="T53" fmla="*/ T52 w 946"/>
                <a:gd name="T54" fmla="+- 0 4591 3833"/>
                <a:gd name="T55" fmla="*/ 4591 h 1011"/>
                <a:gd name="T56" fmla="+- 0 3346 2400"/>
                <a:gd name="T57" fmla="*/ T56 w 946"/>
                <a:gd name="T58" fmla="+- 0 3896 3833"/>
                <a:gd name="T59" fmla="*/ 3896 h 1011"/>
                <a:gd name="T60" fmla="+- 0 2715 2400"/>
                <a:gd name="T61" fmla="*/ T60 w 946"/>
                <a:gd name="T62" fmla="+- 0 4085 3833"/>
                <a:gd name="T63" fmla="*/ 4085 h 1011"/>
                <a:gd name="T64" fmla="+- 0 2715 2400"/>
                <a:gd name="T65" fmla="*/ T64 w 946"/>
                <a:gd name="T66" fmla="+- 0 4212 3833"/>
                <a:gd name="T67" fmla="*/ 4212 h 1011"/>
                <a:gd name="T68" fmla="+- 0 2400 2400"/>
                <a:gd name="T69" fmla="*/ T68 w 946"/>
                <a:gd name="T70" fmla="+- 0 4212 3833"/>
                <a:gd name="T71" fmla="*/ 4212 h 1011"/>
                <a:gd name="T72" fmla="+- 0 2400 2400"/>
                <a:gd name="T73" fmla="*/ T72 w 946"/>
                <a:gd name="T74" fmla="+- 0 4338 3833"/>
                <a:gd name="T75" fmla="*/ 4338 h 1011"/>
                <a:gd name="T76" fmla="+- 0 2715 2400"/>
                <a:gd name="T77" fmla="*/ T76 w 946"/>
                <a:gd name="T78" fmla="+- 0 4338 3833"/>
                <a:gd name="T79" fmla="*/ 4338 h 1011"/>
                <a:gd name="T80" fmla="+- 0 2715 2400"/>
                <a:gd name="T81" fmla="*/ T80 w 946"/>
                <a:gd name="T82" fmla="+- 0 4464 3833"/>
                <a:gd name="T83" fmla="*/ 4464 h 1011"/>
                <a:gd name="T84" fmla="+- 0 2905 2400"/>
                <a:gd name="T85" fmla="*/ T84 w 946"/>
                <a:gd name="T86" fmla="+- 0 4274 3833"/>
                <a:gd name="T87" fmla="*/ 4274 h 1011"/>
                <a:gd name="T88" fmla="+- 0 2715 2400"/>
                <a:gd name="T89" fmla="*/ T88 w 946"/>
                <a:gd name="T90" fmla="+- 0 4085 3833"/>
                <a:gd name="T91" fmla="*/ 4085 h 1011"/>
                <a:gd name="T92" fmla="+- 0 3346 2400"/>
                <a:gd name="T93" fmla="*/ T92 w 946"/>
                <a:gd name="T94" fmla="+- 0 3833 3833"/>
                <a:gd name="T95" fmla="*/ 3833 h 1011"/>
                <a:gd name="T96" fmla="+- 0 2589 2400"/>
                <a:gd name="T97" fmla="*/ T96 w 946"/>
                <a:gd name="T98" fmla="+- 0 3833 3833"/>
                <a:gd name="T99" fmla="*/ 3833 h 1011"/>
                <a:gd name="T100" fmla="+- 0 2589 2400"/>
                <a:gd name="T101" fmla="*/ T100 w 946"/>
                <a:gd name="T102" fmla="+- 0 4148 3833"/>
                <a:gd name="T103" fmla="*/ 4148 h 1011"/>
                <a:gd name="T104" fmla="+- 0 2652 2400"/>
                <a:gd name="T105" fmla="*/ T104 w 946"/>
                <a:gd name="T106" fmla="+- 0 4148 3833"/>
                <a:gd name="T107" fmla="*/ 4148 h 1011"/>
                <a:gd name="T108" fmla="+- 0 2652 2400"/>
                <a:gd name="T109" fmla="*/ T108 w 946"/>
                <a:gd name="T110" fmla="+- 0 3896 3833"/>
                <a:gd name="T111" fmla="*/ 3896 h 1011"/>
                <a:gd name="T112" fmla="+- 0 3346 2400"/>
                <a:gd name="T113" fmla="*/ T112 w 946"/>
                <a:gd name="T114" fmla="+- 0 3896 3833"/>
                <a:gd name="T115" fmla="*/ 3896 h 1011"/>
                <a:gd name="T116" fmla="+- 0 3346 2400"/>
                <a:gd name="T117" fmla="*/ T116 w 946"/>
                <a:gd name="T118" fmla="+- 0 3833 3833"/>
                <a:gd name="T119" fmla="*/ 3833 h 10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946" h="1011">
                  <a:moveTo>
                    <a:pt x="252" y="568"/>
                  </a:moveTo>
                  <a:lnTo>
                    <a:pt x="189" y="568"/>
                  </a:lnTo>
                  <a:lnTo>
                    <a:pt x="189" y="821"/>
                  </a:lnTo>
                  <a:lnTo>
                    <a:pt x="567" y="821"/>
                  </a:lnTo>
                  <a:lnTo>
                    <a:pt x="567" y="1010"/>
                  </a:lnTo>
                  <a:lnTo>
                    <a:pt x="946" y="821"/>
                  </a:lnTo>
                  <a:lnTo>
                    <a:pt x="946" y="758"/>
                  </a:lnTo>
                  <a:lnTo>
                    <a:pt x="252" y="758"/>
                  </a:lnTo>
                  <a:lnTo>
                    <a:pt x="252" y="568"/>
                  </a:lnTo>
                  <a:close/>
                  <a:moveTo>
                    <a:pt x="946" y="63"/>
                  </a:moveTo>
                  <a:lnTo>
                    <a:pt x="820" y="63"/>
                  </a:lnTo>
                  <a:lnTo>
                    <a:pt x="567" y="189"/>
                  </a:lnTo>
                  <a:lnTo>
                    <a:pt x="567" y="758"/>
                  </a:lnTo>
                  <a:lnTo>
                    <a:pt x="946" y="758"/>
                  </a:lnTo>
                  <a:lnTo>
                    <a:pt x="946" y="63"/>
                  </a:lnTo>
                  <a:close/>
                  <a:moveTo>
                    <a:pt x="315" y="252"/>
                  </a:moveTo>
                  <a:lnTo>
                    <a:pt x="315" y="379"/>
                  </a:lnTo>
                  <a:lnTo>
                    <a:pt x="0" y="379"/>
                  </a:lnTo>
                  <a:lnTo>
                    <a:pt x="0" y="505"/>
                  </a:lnTo>
                  <a:lnTo>
                    <a:pt x="315" y="505"/>
                  </a:lnTo>
                  <a:lnTo>
                    <a:pt x="315" y="631"/>
                  </a:lnTo>
                  <a:lnTo>
                    <a:pt x="505" y="441"/>
                  </a:lnTo>
                  <a:lnTo>
                    <a:pt x="315" y="252"/>
                  </a:lnTo>
                  <a:close/>
                  <a:moveTo>
                    <a:pt x="946" y="0"/>
                  </a:moveTo>
                  <a:lnTo>
                    <a:pt x="189" y="0"/>
                  </a:lnTo>
                  <a:lnTo>
                    <a:pt x="189" y="315"/>
                  </a:lnTo>
                  <a:lnTo>
                    <a:pt x="252" y="315"/>
                  </a:lnTo>
                  <a:lnTo>
                    <a:pt x="252" y="63"/>
                  </a:lnTo>
                  <a:lnTo>
                    <a:pt x="946" y="63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205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749" y="380"/>
              <a:ext cx="2863" cy="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66675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205868"/>
                  </a:solidFill>
                  <a:effectLst/>
                  <a:latin typeface="Calibri" pitchFamily="34" charset="0"/>
                  <a:cs typeface="Arial" pitchFamily="34" charset="0"/>
                </a:rPr>
                <a:t>Инструктаж организаторов и выдача в аудиторию МИС(И)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674" y="3257"/>
              <a:ext cx="1507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b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До 9:00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791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2502</TotalTime>
  <Words>2429</Words>
  <Application>Microsoft Office PowerPoint</Application>
  <PresentationFormat>Широкоэкранный</PresentationFormat>
  <Paragraphs>215</Paragraphs>
  <Slides>12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Acrobat Document</vt:lpstr>
      <vt:lpstr>Презентация PowerPoint</vt:lpstr>
      <vt:lpstr>Нормативные документы </vt:lpstr>
      <vt:lpstr>Критерии оценивания итогового сочинения</vt:lpstr>
      <vt:lpstr>Сроки проведения и участники итогового сочинения (изложения)</vt:lpstr>
      <vt:lpstr>Лица, привлекаемые к проведению итогового сочинения (изложения)</vt:lpstr>
      <vt:lpstr>Подготовка к проведению итогового сочинения (изложения) </vt:lpstr>
      <vt:lpstr>Получение материалов ИС(И)</vt:lpstr>
      <vt:lpstr>     Подготовка к проведению итогового сочинения (изложения) 04.12.2023 – 05.12.2023 </vt:lpstr>
      <vt:lpstr>     Проведение итогового сочинения (изложения)  06.12.2023 </vt:lpstr>
      <vt:lpstr>     Проведение итогового сочинения (изложения)  06.12.2023 </vt:lpstr>
      <vt:lpstr>        Проведение итогового сочинения (изложения) Инструктаж в учебном кабинете</vt:lpstr>
      <vt:lpstr>  Проведение итогового сочинения (изложения) 06.12.2023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проведения  итогового сочинения (изложения) 01.12.2021  на территории  г.о. Самара</dc:title>
  <dc:creator>Admin</dc:creator>
  <cp:lastModifiedBy>Пользователь Windows</cp:lastModifiedBy>
  <cp:revision>102</cp:revision>
  <cp:lastPrinted>2023-12-01T09:25:46Z</cp:lastPrinted>
  <dcterms:created xsi:type="dcterms:W3CDTF">2021-11-24T06:26:55Z</dcterms:created>
  <dcterms:modified xsi:type="dcterms:W3CDTF">2023-12-02T05:57:13Z</dcterms:modified>
</cp:coreProperties>
</file>