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3"/>
  </p:notesMasterIdLst>
  <p:sldIdLst>
    <p:sldId id="285" r:id="rId2"/>
    <p:sldId id="287" r:id="rId3"/>
    <p:sldId id="323" r:id="rId4"/>
    <p:sldId id="329" r:id="rId5"/>
    <p:sldId id="325" r:id="rId6"/>
    <p:sldId id="326" r:id="rId7"/>
    <p:sldId id="324" r:id="rId8"/>
    <p:sldId id="334" r:id="rId9"/>
    <p:sldId id="336" r:id="rId10"/>
    <p:sldId id="340" r:id="rId11"/>
    <p:sldId id="328" r:id="rId12"/>
    <p:sldId id="277" r:id="rId13"/>
    <p:sldId id="290" r:id="rId14"/>
    <p:sldId id="284" r:id="rId15"/>
    <p:sldId id="321" r:id="rId16"/>
    <p:sldId id="337" r:id="rId17"/>
    <p:sldId id="332" r:id="rId18"/>
    <p:sldId id="318" r:id="rId19"/>
    <p:sldId id="338" r:id="rId20"/>
    <p:sldId id="339" r:id="rId21"/>
    <p:sldId id="279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8" autoAdjust="0"/>
    <p:restoredTop sz="90929"/>
  </p:normalViewPr>
  <p:slideViewPr>
    <p:cSldViewPr>
      <p:cViewPr varScale="1">
        <p:scale>
          <a:sx n="57" d="100"/>
          <a:sy n="57" d="100"/>
        </p:scale>
        <p:origin x="8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dLbls>
            <c:spPr>
              <a:noFill/>
              <a:ln w="254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2019</c:v>
                </c:pt>
                <c:pt idx="3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4"/>
                <c:pt idx="0">
                  <c:v>3.5</c:v>
                </c:pt>
                <c:pt idx="1">
                  <c:v>3.3</c:v>
                </c:pt>
                <c:pt idx="2">
                  <c:v>3.6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C-4449-89D6-8FA2676736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русский</c:v>
                </c:pt>
              </c:strCache>
            </c:strRef>
          </c:tx>
          <c:invertIfNegative val="0"/>
          <c:dLbls>
            <c:spPr>
              <a:noFill/>
              <a:ln w="254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2019</c:v>
                </c:pt>
                <c:pt idx="3">
                  <c:v>2018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4"/>
                <c:pt idx="0">
                  <c:v>3.7</c:v>
                </c:pt>
                <c:pt idx="1">
                  <c:v>4</c:v>
                </c:pt>
                <c:pt idx="2">
                  <c:v>4.2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C-4449-89D6-8FA267673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189880"/>
        <c:axId val="207420488"/>
        <c:axId val="0"/>
      </c:bar3DChart>
      <c:catAx>
        <c:axId val="103189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420488"/>
        <c:crosses val="autoZero"/>
        <c:auto val="1"/>
        <c:lblAlgn val="ctr"/>
        <c:lblOffset val="100"/>
        <c:noMultiLvlLbl val="0"/>
      </c:catAx>
      <c:valAx>
        <c:axId val="207420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189880"/>
        <c:crosses val="autoZero"/>
        <c:crossBetween val="between"/>
      </c:valAx>
      <c:spPr>
        <a:noFill/>
        <a:ln w="25411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22488530549481"/>
          <c:y val="0.11956466959746932"/>
          <c:w val="0.72978789312113379"/>
          <c:h val="0.75222275786955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 w="2540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</c:v>
                </c:pt>
              </c:strCache>
            </c:strRef>
          </c:cat>
          <c:val>
            <c:numRef>
              <c:f>Лист1!$B$2:$B$3</c:f>
            </c:numRef>
          </c:val>
          <c:extLst>
            <c:ext xmlns:c16="http://schemas.microsoft.com/office/drawing/2014/chart" uri="{C3380CC4-5D6E-409C-BE32-E72D297353CC}">
              <c16:uniqueId val="{00000000-7D9A-47FA-BCB1-29533A16B8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 w="2540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</c:v>
                </c:pt>
              </c:strCache>
            </c:str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1-7D9A-47FA-BCB1-29533A16B8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65</c:v>
                </c:pt>
                <c:pt idx="1">
                  <c:v>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9A-47FA-BCB1-29533A16B8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54.4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9A-47FA-BCB1-29533A16B8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30.7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9A-47FA-BCB1-29533A16B88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45.8</c:v>
                </c:pt>
                <c:pt idx="1">
                  <c:v>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9A-47FA-BCB1-29533A16B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806784"/>
        <c:axId val="126805608"/>
      </c:barChart>
      <c:catAx>
        <c:axId val="12680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805608"/>
        <c:crosses val="autoZero"/>
        <c:auto val="1"/>
        <c:lblAlgn val="ctr"/>
        <c:lblOffset val="100"/>
        <c:noMultiLvlLbl val="0"/>
      </c:catAx>
      <c:valAx>
        <c:axId val="126805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806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aseline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химия</c:v>
                </c:pt>
                <c:pt idx="1">
                  <c:v>физика</c:v>
                </c:pt>
                <c:pt idx="2">
                  <c:v>биол</c:v>
                </c:pt>
                <c:pt idx="3">
                  <c:v>общество</c:v>
                </c:pt>
                <c:pt idx="4">
                  <c:v>география</c:v>
                </c:pt>
                <c:pt idx="5">
                  <c:v>ино</c:v>
                </c:pt>
                <c:pt idx="6">
                  <c:v>литер</c:v>
                </c:pt>
                <c:pt idx="7">
                  <c:v>икт</c:v>
                </c:pt>
                <c:pt idx="8">
                  <c:v>история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4.3</c:v>
                </c:pt>
                <c:pt idx="1">
                  <c:v>0</c:v>
                </c:pt>
                <c:pt idx="2">
                  <c:v>5</c:v>
                </c:pt>
                <c:pt idx="3">
                  <c:v>3.4</c:v>
                </c:pt>
                <c:pt idx="4">
                  <c:v>4.0999999999999996</c:v>
                </c:pt>
                <c:pt idx="5">
                  <c:v>4</c:v>
                </c:pt>
                <c:pt idx="6">
                  <c:v>3</c:v>
                </c:pt>
                <c:pt idx="7">
                  <c:v>4.0999999999999996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4-415E-950F-13EC16100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химия</c:v>
                </c:pt>
                <c:pt idx="1">
                  <c:v>физика</c:v>
                </c:pt>
                <c:pt idx="2">
                  <c:v>биол</c:v>
                </c:pt>
                <c:pt idx="3">
                  <c:v>общество</c:v>
                </c:pt>
                <c:pt idx="4">
                  <c:v>география</c:v>
                </c:pt>
                <c:pt idx="5">
                  <c:v>ино</c:v>
                </c:pt>
                <c:pt idx="6">
                  <c:v>литер</c:v>
                </c:pt>
                <c:pt idx="7">
                  <c:v>икт</c:v>
                </c:pt>
                <c:pt idx="8">
                  <c:v>история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3.7</c:v>
                </c:pt>
                <c:pt idx="2">
                  <c:v>3.8</c:v>
                </c:pt>
                <c:pt idx="3">
                  <c:v>3.6</c:v>
                </c:pt>
                <c:pt idx="4">
                  <c:v>3.5</c:v>
                </c:pt>
                <c:pt idx="5">
                  <c:v>3.7</c:v>
                </c:pt>
                <c:pt idx="6">
                  <c:v>4.3</c:v>
                </c:pt>
                <c:pt idx="7">
                  <c:v>3.5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4-415E-950F-13EC16100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1493552"/>
        <c:axId val="1441493968"/>
      </c:barChart>
      <c:catAx>
        <c:axId val="144149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493968"/>
        <c:crosses val="autoZero"/>
        <c:auto val="1"/>
        <c:lblAlgn val="ctr"/>
        <c:lblOffset val="100"/>
        <c:noMultiLvlLbl val="0"/>
      </c:catAx>
      <c:valAx>
        <c:axId val="144149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49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/>
            </a:pPr>
            <a:endParaRPr lang="ru-RU" sz="1400" b="0" dirty="0"/>
          </a:p>
        </c:rich>
      </c:tx>
      <c:layout>
        <c:manualLayout>
          <c:xMode val="edge"/>
          <c:yMode val="edge"/>
          <c:x val="0.26301703318374031"/>
          <c:y val="1.322758729181087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2608038342533"/>
          <c:y val="0.13047511061873165"/>
          <c:w val="0.72077936430207512"/>
          <c:h val="0.846244629042299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'Лист2 (2)'!$B$1</c:f>
              <c:strCache>
                <c:ptCount val="1"/>
                <c:pt idx="0">
                  <c:v>2021 г.о.Самара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'Лист2 (2)'!$A$2:$A$3</c:f>
              <c:strCache>
                <c:ptCount val="2"/>
                <c:pt idx="0">
                  <c:v>математика  </c:v>
                </c:pt>
                <c:pt idx="1">
                  <c:v>русский язык</c:v>
                </c:pt>
              </c:strCache>
            </c:strRef>
          </c:cat>
          <c:val>
            <c:numRef>
              <c:f>'Лист2 (2)'!$B$2:$B$3</c:f>
              <c:numCache>
                <c:formatCode>General</c:formatCode>
                <c:ptCount val="2"/>
                <c:pt idx="0">
                  <c:v>3.47</c:v>
                </c:pt>
                <c:pt idx="1">
                  <c:v>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C-41FE-821A-544FD4D15B95}"/>
            </c:ext>
          </c:extLst>
        </c:ser>
        <c:ser>
          <c:idx val="1"/>
          <c:order val="1"/>
          <c:tx>
            <c:strRef>
              <c:f>'Лист2 (2)'!$C$1</c:f>
              <c:strCache>
                <c:ptCount val="1"/>
                <c:pt idx="0">
                  <c:v>2022 г.о.Самара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'Лист2 (2)'!$A$2:$A$3</c:f>
              <c:strCache>
                <c:ptCount val="2"/>
                <c:pt idx="0">
                  <c:v>математика  </c:v>
                </c:pt>
                <c:pt idx="1">
                  <c:v>русский язык</c:v>
                </c:pt>
              </c:strCache>
            </c:strRef>
          </c:cat>
          <c:val>
            <c:numRef>
              <c:f>'Лист2 (2)'!$C$2:$C$3</c:f>
              <c:numCache>
                <c:formatCode>General</c:formatCode>
                <c:ptCount val="2"/>
                <c:pt idx="0">
                  <c:v>3.57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DC-41FE-821A-544FD4D15B95}"/>
            </c:ext>
          </c:extLst>
        </c:ser>
        <c:ser>
          <c:idx val="2"/>
          <c:order val="2"/>
          <c:tx>
            <c:strRef>
              <c:f>'Лист2 (2)'!$D$1</c:f>
              <c:strCache>
                <c:ptCount val="1"/>
                <c:pt idx="0">
                  <c:v>2022 СО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'Лист2 (2)'!$A$2:$A$3</c:f>
              <c:strCache>
                <c:ptCount val="2"/>
                <c:pt idx="0">
                  <c:v>математика  </c:v>
                </c:pt>
                <c:pt idx="1">
                  <c:v>русский язык</c:v>
                </c:pt>
              </c:strCache>
            </c:strRef>
          </c:cat>
          <c:val>
            <c:numRef>
              <c:f>'Лист2 (2)'!$D$2:$D$3</c:f>
              <c:numCache>
                <c:formatCode>General</c:formatCode>
                <c:ptCount val="2"/>
                <c:pt idx="0">
                  <c:v>3.5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DC-41FE-821A-544FD4D15B95}"/>
            </c:ext>
          </c:extLst>
        </c:ser>
        <c:ser>
          <c:idx val="3"/>
          <c:order val="3"/>
          <c:tx>
            <c:strRef>
              <c:f>'Лист2 (2)'!$E$1</c:f>
              <c:strCache>
                <c:ptCount val="1"/>
                <c:pt idx="0">
                  <c:v> 122 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'Лист2 (2)'!$A$2:$A$3</c:f>
              <c:strCache>
                <c:ptCount val="2"/>
                <c:pt idx="0">
                  <c:v>математика  </c:v>
                </c:pt>
                <c:pt idx="1">
                  <c:v>русский язык</c:v>
                </c:pt>
              </c:strCache>
            </c:strRef>
          </c:cat>
          <c:val>
            <c:numRef>
              <c:f>'Лист2 (2)'!$E$2:$E$3</c:f>
              <c:numCache>
                <c:formatCode>General</c:formatCode>
                <c:ptCount val="2"/>
                <c:pt idx="0">
                  <c:v>3.5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DC-41FE-821A-544FD4D15B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31042560"/>
        <c:axId val="76751616"/>
        <c:axId val="0"/>
      </c:bar3DChart>
      <c:catAx>
        <c:axId val="310425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0"/>
            </a:pPr>
            <a:endParaRPr lang="ru-RU"/>
          </a:p>
        </c:txPr>
        <c:crossAx val="76751616"/>
        <c:crosses val="autoZero"/>
        <c:auto val="1"/>
        <c:lblAlgn val="ctr"/>
        <c:lblOffset val="100"/>
        <c:noMultiLvlLbl val="0"/>
      </c:catAx>
      <c:valAx>
        <c:axId val="767516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1042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9764127825914061E-2"/>
          <c:y val="2.5238955371207857E-2"/>
          <c:w val="0.96978543647426563"/>
          <c:h val="0.19447172960488363"/>
        </c:manualLayout>
      </c:layout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аттестатов с отличием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 "5"</c:v>
                </c:pt>
                <c:pt idx="1">
                  <c:v>Одна "4"</c:v>
                </c:pt>
                <c:pt idx="2">
                  <c:v>Две и более "4"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45.97</c:v>
                </c:pt>
                <c:pt idx="1">
                  <c:v>26.69</c:v>
                </c:pt>
                <c:pt idx="2">
                  <c:v>27.34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7-4479-A07F-2E044BBD9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аттестатов с отличием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 "5"</c:v>
                </c:pt>
                <c:pt idx="1">
                  <c:v>Одна "4"</c:v>
                </c:pt>
                <c:pt idx="2">
                  <c:v>Две и более "4"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8-4BB7-9EA4-5344E903E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FDFABA-2318-4E5F-A422-4895D9B4EAA9}" type="datetimeFigureOut">
              <a:rPr lang="en-US"/>
              <a:pPr>
                <a:defRPr/>
              </a:pPr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8F12860-1F92-4DC8-AF74-604AC45CD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98A6D-E8D1-4408-9822-4554BCD0AC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5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12860-1F92-4DC8-AF74-604AC45CD8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76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EA7E0D-0971-4A0B-897D-E120AF7B6080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80584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EA7E0D-0971-4A0B-897D-E120AF7B6080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57854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EA7E0D-0971-4A0B-897D-E120AF7B6080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28819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EA7E0D-0971-4A0B-897D-E120AF7B6080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23673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EA7E0D-0971-4A0B-897D-E120AF7B6080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90794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EA7E0D-0971-4A0B-897D-E120AF7B6080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759011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EA7E0D-0971-4A0B-897D-E120AF7B6080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17162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EA7E0D-0971-4A0B-897D-E120AF7B6080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165311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EA7E0D-0971-4A0B-897D-E120AF7B6080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16531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04"/>
          <a:stretch>
            <a:fillRect/>
          </a:stretch>
        </p:blipFill>
        <p:spPr bwMode="auto">
          <a:xfrm>
            <a:off x="0" y="-9525"/>
            <a:ext cx="91551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049" y="301196"/>
            <a:ext cx="6370722" cy="981075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988" y="1423138"/>
            <a:ext cx="6357783" cy="496077"/>
          </a:xfrm>
        </p:spPr>
        <p:txBody>
          <a:bodyPr/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B8A5-FCE2-4895-810E-D5FF4B3EC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727D-521F-44FC-BFBD-96C7D263C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5FFF-6229-4C4D-BA52-C7B63CB0D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0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D943-1708-40BB-AE69-05492BB22C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5EF9-DB08-407A-BCC7-E118067727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4D2-B26A-4768-95DD-1A5093F27D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F195-CECD-4418-94BE-D76D54B3FB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DC23-F144-4D0D-B035-6693F68E0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E72A-D1A0-4CBF-A55B-A6EA8A6A38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A4BC-0867-4E3D-A3FD-07BEE6E0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5CA9-725A-4733-A980-CB7116E6D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r="14622"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665413" y="317500"/>
            <a:ext cx="64468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8850" y="1854200"/>
            <a:ext cx="67722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09708C-1208-4E01-AE61-BBE71E24EB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68707"/>
            <a:ext cx="7772400" cy="1650507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70C0"/>
                </a:solidFill>
              </a:rPr>
              <a:t>Анализ </a:t>
            </a:r>
            <a:r>
              <a:rPr lang="ru-RU" sz="4000" b="1" dirty="0" smtClean="0">
                <a:solidFill>
                  <a:srgbClr val="0070C0"/>
                </a:solidFill>
              </a:rPr>
              <a:t> результатов ГИА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в 2021-2022 </a:t>
            </a:r>
            <a:r>
              <a:rPr lang="ru-RU" sz="4000" b="1" dirty="0" err="1" smtClean="0">
                <a:solidFill>
                  <a:srgbClr val="0070C0"/>
                </a:solidFill>
              </a:rPr>
              <a:t>уч.году</a:t>
            </a:r>
            <a:endParaRPr lang="en-US" sz="4000" b="1" dirty="0" smtClean="0">
              <a:solidFill>
                <a:srgbClr val="0070C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6019800"/>
            <a:ext cx="6357783" cy="49607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Августовский педсовет. 29.08.2022г.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Сопоставление годовых отметок учащихся 9-х классов с результатами экзаменов ОГЭ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447404"/>
              </p:ext>
            </p:extLst>
          </p:nvPr>
        </p:nvGraphicFramePr>
        <p:xfrm>
          <a:off x="2228850" y="1854200"/>
          <a:ext cx="6772278" cy="304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713">
                  <a:extLst>
                    <a:ext uri="{9D8B030D-6E8A-4147-A177-3AD203B41FA5}">
                      <a16:colId xmlns:a16="http://schemas.microsoft.com/office/drawing/2014/main" val="1791927796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342009130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810346425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3065975729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1551499684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3314879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от выпускников сдавали </a:t>
                      </a:r>
                      <a:r>
                        <a:rPr lang="ru-RU" dirty="0" err="1" smtClean="0"/>
                        <a:t>огэ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Подтвердили годовые отметки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Сдали экзамен выше годовой отметки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Сдали экзамен ниже годовой отметки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04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Русский язык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98%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56%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25%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19%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85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Математика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98%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73%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19%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6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4140"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71%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19%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9087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409405"/>
              </p:ext>
            </p:extLst>
          </p:nvPr>
        </p:nvGraphicFramePr>
        <p:xfrm>
          <a:off x="2228850" y="4894580"/>
          <a:ext cx="6772278" cy="206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713">
                  <a:extLst>
                    <a:ext uri="{9D8B030D-6E8A-4147-A177-3AD203B41FA5}">
                      <a16:colId xmlns:a16="http://schemas.microsoft.com/office/drawing/2014/main" val="1791927796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342009130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810346425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3065975729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1551499684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3314879132"/>
                    </a:ext>
                  </a:extLst>
                </a:gridCol>
              </a:tblGrid>
              <a:tr h="5154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Химия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8,5%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85%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0453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англ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33%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67%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858550"/>
                  </a:ext>
                </a:extLst>
              </a:tr>
              <a:tr h="53883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67%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33%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6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4140"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6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59063" y="306070"/>
            <a:ext cx="6446837" cy="884238"/>
          </a:xfrm>
        </p:spPr>
        <p:txBody>
          <a:bodyPr/>
          <a:lstStyle/>
          <a:p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altLang="ru-RU" sz="4800" dirty="0">
                <a:latin typeface="Arial" panose="020B0604020202020204" pitchFamily="34" charset="0"/>
              </a:rPr>
              <a:t/>
            </a:r>
            <a:br>
              <a:rPr lang="ru-RU" altLang="ru-RU" sz="4800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/>
              <a:t>Средний первичный балл </a:t>
            </a:r>
            <a:r>
              <a:rPr lang="ru-RU" sz="2800" i="1" dirty="0" smtClean="0"/>
              <a:t>повысился по русскому языку на</a:t>
            </a:r>
            <a:r>
              <a:rPr lang="ru-RU" sz="2800" b="1" i="1" dirty="0">
                <a:latin typeface="PT Sans Caption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PT Sans Caption"/>
                <a:cs typeface="Times New Roman" panose="02020603050405020304" pitchFamily="18" charset="0"/>
              </a:rPr>
              <a:t>7%</a:t>
            </a:r>
            <a:r>
              <a:rPr lang="ru-RU" sz="2800" i="1" dirty="0" smtClean="0"/>
              <a:t>;</a:t>
            </a:r>
            <a:endParaRPr lang="ru-RU" sz="2800" i="1" dirty="0"/>
          </a:p>
          <a:p>
            <a:pPr lvl="0"/>
            <a:r>
              <a:rPr lang="ru-RU" sz="2800" i="1" dirty="0" smtClean="0"/>
              <a:t>Успеваемость </a:t>
            </a:r>
            <a:r>
              <a:rPr lang="ru-RU" sz="2800" i="1" dirty="0"/>
              <a:t>составила </a:t>
            </a:r>
            <a:r>
              <a:rPr lang="ru-RU" sz="2800" i="1" dirty="0" smtClean="0"/>
              <a:t>98,8%;</a:t>
            </a:r>
          </a:p>
          <a:p>
            <a:pPr marL="0" lvl="0" indent="0">
              <a:buNone/>
            </a:pPr>
            <a:r>
              <a:rPr lang="ru-RU" sz="2800" i="1" dirty="0" smtClean="0"/>
              <a:t>(6 человек на осень-9 класс)</a:t>
            </a:r>
            <a:endParaRPr lang="ru-RU" sz="2800" i="1" dirty="0"/>
          </a:p>
          <a:p>
            <a:pPr lvl="0"/>
            <a:r>
              <a:rPr lang="ru-RU" sz="2800" i="1" dirty="0" smtClean="0"/>
              <a:t>Понижение среднего балла по школе на 8,3 балла</a:t>
            </a:r>
            <a:endParaRPr lang="ru-RU" sz="2800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3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59063" y="306070"/>
            <a:ext cx="6446837" cy="884238"/>
          </a:xfrm>
        </p:spPr>
        <p:txBody>
          <a:bodyPr/>
          <a:lstStyle/>
          <a:p>
            <a:r>
              <a:rPr lang="ru-RU" sz="3600" b="1" dirty="0">
                <a:solidFill>
                  <a:schemeClr val="accent5"/>
                </a:solidFill>
              </a:rPr>
              <a:t>Результаты ЕГЭ  в </a:t>
            </a:r>
            <a:r>
              <a:rPr lang="ru-RU" sz="3600" b="1" dirty="0" smtClean="0">
                <a:solidFill>
                  <a:schemeClr val="accent5"/>
                </a:solidFill>
              </a:rPr>
              <a:t>2022 </a:t>
            </a:r>
            <a:r>
              <a:rPr lang="ru-RU" sz="3600" b="1" dirty="0">
                <a:solidFill>
                  <a:schemeClr val="accent5"/>
                </a:solidFill>
              </a:rPr>
              <a:t>г.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695517"/>
              </p:ext>
            </p:extLst>
          </p:nvPr>
        </p:nvGraphicFramePr>
        <p:xfrm>
          <a:off x="440786" y="990600"/>
          <a:ext cx="8686803" cy="55621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9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человек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% от общего кол-ва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Средний балл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Максимальный балл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14,7/4,1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профильная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25,6%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48,7%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9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1450" y="-9525"/>
            <a:ext cx="6446837" cy="884238"/>
          </a:xfrm>
        </p:spPr>
        <p:txBody>
          <a:bodyPr/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accent5"/>
                </a:solidFill>
              </a:rPr>
              <a:t>Анализ выполнения задач. ЕГЭ</a:t>
            </a:r>
            <a:endParaRPr lang="ru-RU" sz="36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296079"/>
              </p:ext>
            </p:extLst>
          </p:nvPr>
        </p:nvGraphicFramePr>
        <p:xfrm>
          <a:off x="1619672" y="877025"/>
          <a:ext cx="7386641" cy="51672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Предмет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Ср. балл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↓↓20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</a:rPr>
                        <a:t>Математика п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Русский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↓↓5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Биология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↓↓21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Химия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Литература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↓↓12,5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Обществознание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↓↓3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Физика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↓↓5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Английский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51720" y="6381328"/>
            <a:ext cx="5400600" cy="476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Снижение среднего балла на 4%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59063" y="306070"/>
            <a:ext cx="6446837" cy="884238"/>
          </a:xfrm>
        </p:spPr>
        <p:txBody>
          <a:bodyPr/>
          <a:lstStyle/>
          <a:p>
            <a:r>
              <a:rPr lang="ru-RU" sz="3600" b="1" dirty="0">
                <a:solidFill>
                  <a:schemeClr val="accent5"/>
                </a:solidFill>
              </a:rPr>
              <a:t>Средний балл по годам</a:t>
            </a:r>
            <a:endParaRPr lang="ru-RU" sz="36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528253"/>
              </p:ext>
            </p:extLst>
          </p:nvPr>
        </p:nvGraphicFramePr>
        <p:xfrm>
          <a:off x="1066801" y="969264"/>
          <a:ext cx="6087639" cy="53993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1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311">
                  <a:extLst>
                    <a:ext uri="{9D8B030D-6E8A-4147-A177-3AD203B41FA5}">
                      <a16:colId xmlns:a16="http://schemas.microsoft.com/office/drawing/2014/main" val="570788841"/>
                    </a:ext>
                  </a:extLst>
                </a:gridCol>
              </a:tblGrid>
              <a:tr h="575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Предмет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ИКТ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Математика профиль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Русский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Биология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Химия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Литература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Обществознание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Физика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История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Английский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 школе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50" y="1270"/>
            <a:ext cx="371475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Ниже на 4,6 баллов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342413"/>
              </p:ext>
            </p:extLst>
          </p:nvPr>
        </p:nvGraphicFramePr>
        <p:xfrm>
          <a:off x="7154440" y="969263"/>
          <a:ext cx="1513311" cy="53761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3311">
                  <a:extLst>
                    <a:ext uri="{9D8B030D-6E8A-4147-A177-3AD203B41FA5}">
                      <a16:colId xmlns:a16="http://schemas.microsoft.com/office/drawing/2014/main" val="2742329898"/>
                    </a:ext>
                  </a:extLst>
                </a:gridCol>
              </a:tblGrid>
              <a:tr h="575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802978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024079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51,7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938038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0126279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3560970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350001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729036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710114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85730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020715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985578"/>
                  </a:ext>
                </a:extLst>
              </a:tr>
              <a:tr h="43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862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3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59063" y="306070"/>
            <a:ext cx="6446837" cy="884238"/>
          </a:xfrm>
        </p:spPr>
        <p:txBody>
          <a:bodyPr/>
          <a:lstStyle/>
          <a:p>
            <a:r>
              <a:rPr lang="ru-RU" sz="3600" b="1" dirty="0">
                <a:solidFill>
                  <a:schemeClr val="accent5"/>
                </a:solidFill>
              </a:rPr>
              <a:t>Средний </a:t>
            </a:r>
            <a:r>
              <a:rPr lang="ru-RU" sz="3600" b="1" dirty="0" smtClean="0">
                <a:solidFill>
                  <a:schemeClr val="accent5"/>
                </a:solidFill>
              </a:rPr>
              <a:t>балл</a:t>
            </a:r>
            <a:endParaRPr lang="ru-RU" sz="36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911909"/>
              </p:ext>
            </p:extLst>
          </p:nvPr>
        </p:nvGraphicFramePr>
        <p:xfrm>
          <a:off x="1547664" y="1190308"/>
          <a:ext cx="6469070" cy="5796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5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8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Предмет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школа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ИКТ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Математика профиль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Русский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Биология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Химия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Литература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Обществознание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59,8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Физика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История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28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Английский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8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50" y="1270"/>
            <a:ext cx="371475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Выше по 4 предметам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3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Аттестаты с отличием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210431" y="1340768"/>
          <a:ext cx="3637037" cy="349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/>
          </p:nvPr>
        </p:nvGraphicFramePr>
        <p:xfrm>
          <a:off x="4847468" y="3042294"/>
          <a:ext cx="3637037" cy="349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63688" y="5013176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Сам. область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69842" y="1722635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Шк.№122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3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998" y="0"/>
            <a:ext cx="7348562" cy="884238"/>
          </a:xfrm>
        </p:spPr>
        <p:txBody>
          <a:bodyPr/>
          <a:lstStyle/>
          <a:p>
            <a:r>
              <a:rPr lang="ru-RU" dirty="0" smtClean="0"/>
              <a:t>Сравнение с областными результатами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153648"/>
              </p:ext>
            </p:extLst>
          </p:nvPr>
        </p:nvGraphicFramePr>
        <p:xfrm>
          <a:off x="179516" y="933422"/>
          <a:ext cx="8930042" cy="544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08">
                  <a:extLst>
                    <a:ext uri="{9D8B030D-6E8A-4147-A177-3AD203B41FA5}">
                      <a16:colId xmlns:a16="http://schemas.microsoft.com/office/drawing/2014/main" val="2477037874"/>
                    </a:ext>
                  </a:extLst>
                </a:gridCol>
                <a:gridCol w="615536">
                  <a:extLst>
                    <a:ext uri="{9D8B030D-6E8A-4147-A177-3AD203B41FA5}">
                      <a16:colId xmlns:a16="http://schemas.microsoft.com/office/drawing/2014/main" val="2638026246"/>
                    </a:ext>
                  </a:extLst>
                </a:gridCol>
                <a:gridCol w="811822">
                  <a:extLst>
                    <a:ext uri="{9D8B030D-6E8A-4147-A177-3AD203B41FA5}">
                      <a16:colId xmlns:a16="http://schemas.microsoft.com/office/drawing/2014/main" val="464335662"/>
                    </a:ext>
                  </a:extLst>
                </a:gridCol>
                <a:gridCol w="811822">
                  <a:extLst>
                    <a:ext uri="{9D8B030D-6E8A-4147-A177-3AD203B41FA5}">
                      <a16:colId xmlns:a16="http://schemas.microsoft.com/office/drawing/2014/main" val="2447795583"/>
                    </a:ext>
                  </a:extLst>
                </a:gridCol>
                <a:gridCol w="811822">
                  <a:extLst>
                    <a:ext uri="{9D8B030D-6E8A-4147-A177-3AD203B41FA5}">
                      <a16:colId xmlns:a16="http://schemas.microsoft.com/office/drawing/2014/main" val="1508628179"/>
                    </a:ext>
                  </a:extLst>
                </a:gridCol>
                <a:gridCol w="811822">
                  <a:extLst>
                    <a:ext uri="{9D8B030D-6E8A-4147-A177-3AD203B41FA5}">
                      <a16:colId xmlns:a16="http://schemas.microsoft.com/office/drawing/2014/main" val="626192841"/>
                    </a:ext>
                  </a:extLst>
                </a:gridCol>
                <a:gridCol w="811822">
                  <a:extLst>
                    <a:ext uri="{9D8B030D-6E8A-4147-A177-3AD203B41FA5}">
                      <a16:colId xmlns:a16="http://schemas.microsoft.com/office/drawing/2014/main" val="1785541278"/>
                    </a:ext>
                  </a:extLst>
                </a:gridCol>
                <a:gridCol w="811822">
                  <a:extLst>
                    <a:ext uri="{9D8B030D-6E8A-4147-A177-3AD203B41FA5}">
                      <a16:colId xmlns:a16="http://schemas.microsoft.com/office/drawing/2014/main" val="1764147383"/>
                    </a:ext>
                  </a:extLst>
                </a:gridCol>
                <a:gridCol w="811822">
                  <a:extLst>
                    <a:ext uri="{9D8B030D-6E8A-4147-A177-3AD203B41FA5}">
                      <a16:colId xmlns:a16="http://schemas.microsoft.com/office/drawing/2014/main" val="2727746423"/>
                    </a:ext>
                  </a:extLst>
                </a:gridCol>
                <a:gridCol w="811822">
                  <a:extLst>
                    <a:ext uri="{9D8B030D-6E8A-4147-A177-3AD203B41FA5}">
                      <a16:colId xmlns:a16="http://schemas.microsoft.com/office/drawing/2014/main" val="2444650763"/>
                    </a:ext>
                  </a:extLst>
                </a:gridCol>
                <a:gridCol w="811822">
                  <a:extLst>
                    <a:ext uri="{9D8B030D-6E8A-4147-A177-3AD203B41FA5}">
                      <a16:colId xmlns:a16="http://schemas.microsoft.com/office/drawing/2014/main" val="1204608797"/>
                    </a:ext>
                  </a:extLst>
                </a:gridCol>
              </a:tblGrid>
              <a:tr h="80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рус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физ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ист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био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хим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анг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икт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17604"/>
                  </a:ext>
                </a:extLst>
              </a:tr>
              <a:tr h="4820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65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62600"/>
                  </a:ext>
                </a:extLst>
              </a:tr>
              <a:tr h="7238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46320"/>
                  </a:ext>
                </a:extLst>
              </a:tr>
              <a:tr h="8071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69,3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55,9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48,33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55,78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74,7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80,3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62,5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67,7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68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169487"/>
                  </a:ext>
                </a:extLst>
              </a:tr>
              <a:tr h="89644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Сравнение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 с ТУ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70006"/>
                  </a:ext>
                </a:extLst>
              </a:tr>
              <a:tr h="8071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динамика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8830"/>
                  </a:ext>
                </a:extLst>
              </a:tr>
              <a:tr h="80719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ru-RU" sz="2000" dirty="0" smtClean="0"/>
                        <a:t>81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59885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Результаты медалистов.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006622"/>
              </p:ext>
            </p:extLst>
          </p:nvPr>
        </p:nvGraphicFramePr>
        <p:xfrm>
          <a:off x="28576" y="1201738"/>
          <a:ext cx="8863903" cy="3622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208">
                  <a:extLst>
                    <a:ext uri="{9D8B030D-6E8A-4147-A177-3AD203B41FA5}">
                      <a16:colId xmlns:a16="http://schemas.microsoft.com/office/drawing/2014/main" val="25912391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9548155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7470313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53924076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0723178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24690040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156727852"/>
                    </a:ext>
                  </a:extLst>
                </a:gridCol>
              </a:tblGrid>
              <a:tr h="94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 </a:t>
                      </a:r>
                      <a:b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413583"/>
                  </a:ext>
                </a:extLst>
              </a:tr>
              <a:tr h="891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Смолякова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Елизавета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575881"/>
                  </a:ext>
                </a:extLst>
              </a:tr>
              <a:tr h="891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Кожевникова Юлия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428828"/>
                  </a:ext>
                </a:extLst>
              </a:tr>
              <a:tr h="891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5,1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(ниже на 2 %)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317506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317500"/>
            <a:ext cx="6446837" cy="884238"/>
          </a:xfrm>
        </p:spPr>
        <p:txBody>
          <a:bodyPr/>
          <a:lstStyle/>
          <a:p>
            <a:r>
              <a:rPr lang="ru-RU" sz="2400" b="1" dirty="0"/>
              <a:t>Результаты сдачи ЕГЭ учащимися, не преодолевших минимальный порог баллов по предметам ЕГЭ по выбору в </a:t>
            </a:r>
            <a:r>
              <a:rPr lang="ru-RU" sz="2400" b="1" dirty="0" smtClean="0"/>
              <a:t>2022 году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893060"/>
              </p:ext>
            </p:extLst>
          </p:nvPr>
        </p:nvGraphicFramePr>
        <p:xfrm>
          <a:off x="2228850" y="1854200"/>
          <a:ext cx="6447605" cy="4868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04">
                  <a:extLst>
                    <a:ext uri="{9D8B030D-6E8A-4147-A177-3AD203B41FA5}">
                      <a16:colId xmlns:a16="http://schemas.microsoft.com/office/drawing/2014/main" val="247864149"/>
                    </a:ext>
                  </a:extLst>
                </a:gridCol>
                <a:gridCol w="1958738">
                  <a:extLst>
                    <a:ext uri="{9D8B030D-6E8A-4147-A177-3AD203B41FA5}">
                      <a16:colId xmlns:a16="http://schemas.microsoft.com/office/drawing/2014/main" val="1291633598"/>
                    </a:ext>
                  </a:extLst>
                </a:gridCol>
                <a:gridCol w="1289521">
                  <a:extLst>
                    <a:ext uri="{9D8B030D-6E8A-4147-A177-3AD203B41FA5}">
                      <a16:colId xmlns:a16="http://schemas.microsoft.com/office/drawing/2014/main" val="741523623"/>
                    </a:ext>
                  </a:extLst>
                </a:gridCol>
                <a:gridCol w="1289521">
                  <a:extLst>
                    <a:ext uri="{9D8B030D-6E8A-4147-A177-3AD203B41FA5}">
                      <a16:colId xmlns:a16="http://schemas.microsoft.com/office/drawing/2014/main" val="3040203181"/>
                    </a:ext>
                  </a:extLst>
                </a:gridCol>
                <a:gridCol w="1289521">
                  <a:extLst>
                    <a:ext uri="{9D8B030D-6E8A-4147-A177-3AD203B41FA5}">
                      <a16:colId xmlns:a16="http://schemas.microsoft.com/office/drawing/2014/main" val="3140625140"/>
                    </a:ext>
                  </a:extLst>
                </a:gridCol>
              </a:tblGrid>
              <a:tr h="746417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989466"/>
                  </a:ext>
                </a:extLst>
              </a:tr>
              <a:tr h="55038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11б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/>
                        <a:t>Пилипосян</a:t>
                      </a:r>
                      <a:r>
                        <a:rPr lang="ru-RU" sz="1800" b="1" dirty="0" smtClean="0"/>
                        <a:t> Анжела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23 балла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40189"/>
                  </a:ext>
                </a:extLst>
              </a:tr>
              <a:tr h="55038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11а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/>
                        <a:t>Серяпина</a:t>
                      </a:r>
                      <a:r>
                        <a:rPr lang="ru-RU" sz="1800" b="1" dirty="0" smtClean="0"/>
                        <a:t> Софья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17 баллов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26 баллов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714775"/>
                  </a:ext>
                </a:extLst>
              </a:tr>
              <a:tr h="55038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11а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/>
                        <a:t>Лихуто</a:t>
                      </a:r>
                      <a:r>
                        <a:rPr lang="ru-RU" sz="1800" b="1" dirty="0" smtClean="0"/>
                        <a:t> Надя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33 </a:t>
                      </a:r>
                      <a:r>
                        <a:rPr lang="ru-RU" sz="1800" b="1" dirty="0" smtClean="0"/>
                        <a:t>баллов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803289"/>
                  </a:ext>
                </a:extLst>
              </a:tr>
              <a:tr h="55038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11а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Ефимов Андрей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29  </a:t>
                      </a:r>
                      <a:r>
                        <a:rPr lang="ru-RU" sz="1800" b="1" dirty="0" smtClean="0"/>
                        <a:t>баллов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580131"/>
                  </a:ext>
                </a:extLst>
              </a:tr>
              <a:tr h="55038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11а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Медведев</a:t>
                      </a:r>
                      <a:r>
                        <a:rPr lang="ru-RU" sz="1800" b="1" baseline="0" dirty="0" smtClean="0"/>
                        <a:t> Даниил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29 </a:t>
                      </a:r>
                      <a:r>
                        <a:rPr lang="ru-RU" sz="1800" b="1" dirty="0" smtClean="0"/>
                        <a:t>баллов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974197"/>
                  </a:ext>
                </a:extLst>
              </a:tr>
              <a:tr h="55038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11а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Чернышева Настя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22 балла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76855"/>
                  </a:ext>
                </a:extLst>
              </a:tr>
              <a:tr h="5503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41126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304800"/>
            <a:ext cx="7248525" cy="63246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 1. Обеспечить доступность образования и положительную динамику качества результата образования на основе усвоения требований ФГОС и ФК ГОС и реализации в полном объеме образовательных программ школы по уровням образования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Повысить качество обучения:</a:t>
            </a:r>
            <a:endParaRPr lang="ru-RU" sz="2400" b="1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- на </a:t>
            </a:r>
            <a:r>
              <a:rPr lang="ru-RU" dirty="0" smtClean="0"/>
              <a:t>уровне начального общего </a:t>
            </a:r>
            <a:r>
              <a:rPr lang="ru-RU" dirty="0"/>
              <a:t>образования: успеваемость </a:t>
            </a:r>
            <a:r>
              <a:rPr lang="ru-RU" dirty="0" smtClean="0"/>
              <a:t>–100%, </a:t>
            </a:r>
            <a:r>
              <a:rPr lang="ru-RU" dirty="0"/>
              <a:t>качество знаний –  </a:t>
            </a:r>
            <a:r>
              <a:rPr lang="ru-RU" dirty="0" smtClean="0"/>
              <a:t>55%;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- на </a:t>
            </a:r>
            <a:r>
              <a:rPr lang="ru-RU" dirty="0" smtClean="0"/>
              <a:t>уровне основного </a:t>
            </a:r>
            <a:r>
              <a:rPr lang="ru-RU" dirty="0"/>
              <a:t>общего образования: успеваемость </a:t>
            </a:r>
            <a:r>
              <a:rPr lang="ru-RU" dirty="0" smtClean="0"/>
              <a:t>–98%,  </a:t>
            </a:r>
            <a:r>
              <a:rPr lang="ru-RU" dirty="0"/>
              <a:t>качество    знаний – </a:t>
            </a:r>
            <a:r>
              <a:rPr lang="ru-RU" dirty="0" smtClean="0"/>
              <a:t>45%;</a:t>
            </a:r>
            <a:endParaRPr lang="ru-RU" dirty="0"/>
          </a:p>
          <a:p>
            <a:r>
              <a:rPr lang="ru-RU" dirty="0"/>
              <a:t>  </a:t>
            </a:r>
            <a:r>
              <a:rPr lang="ru-RU" dirty="0" smtClean="0"/>
              <a:t> </a:t>
            </a:r>
            <a:r>
              <a:rPr lang="ru-RU" dirty="0"/>
              <a:t>-  на </a:t>
            </a:r>
            <a:r>
              <a:rPr lang="ru-RU" dirty="0" smtClean="0"/>
              <a:t>уровне среднего </a:t>
            </a:r>
            <a:r>
              <a:rPr lang="ru-RU" dirty="0"/>
              <a:t>общего </a:t>
            </a:r>
            <a:r>
              <a:rPr lang="ru-RU" dirty="0" smtClean="0"/>
              <a:t>образования</a:t>
            </a:r>
            <a:r>
              <a:rPr lang="ru-RU" dirty="0"/>
              <a:t>: успеваемость – 100%, качество знаний  -  45 %.</a:t>
            </a:r>
          </a:p>
          <a:p>
            <a:pPr marL="0" indent="0">
              <a:buNone/>
            </a:pPr>
            <a:r>
              <a:rPr lang="ru-RU" b="1" dirty="0" smtClean="0"/>
              <a:t>Удержать стабильные результаты ГИА на уровне прошлого года</a:t>
            </a:r>
          </a:p>
          <a:p>
            <a:pPr marL="0" indent="0">
              <a:buNone/>
            </a:pPr>
            <a:r>
              <a:rPr lang="ru-RU" b="1" dirty="0" smtClean="0"/>
              <a:t> - </a:t>
            </a:r>
            <a:r>
              <a:rPr lang="ru-RU" dirty="0"/>
              <a:t>в формате ЕГЭ </a:t>
            </a:r>
            <a:r>
              <a:rPr lang="ru-RU" dirty="0" smtClean="0"/>
              <a:t>по </a:t>
            </a:r>
            <a:r>
              <a:rPr lang="ru-RU" dirty="0"/>
              <a:t>русскому языку и </a:t>
            </a:r>
            <a:r>
              <a:rPr lang="ru-RU" dirty="0" smtClean="0"/>
              <a:t>математике и </a:t>
            </a:r>
          </a:p>
          <a:p>
            <a:pPr marL="0" indent="0">
              <a:buNone/>
            </a:pPr>
            <a:r>
              <a:rPr lang="ru-RU" dirty="0" smtClean="0"/>
              <a:t> по </a:t>
            </a:r>
            <a:r>
              <a:rPr lang="ru-RU" dirty="0"/>
              <a:t>предметам </a:t>
            </a:r>
            <a:r>
              <a:rPr lang="ru-RU" dirty="0" smtClean="0"/>
              <a:t>выбора,</a:t>
            </a:r>
          </a:p>
          <a:p>
            <a:pPr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формате ОГЭ </a:t>
            </a:r>
            <a:r>
              <a:rPr lang="ru-RU" dirty="0" smtClean="0"/>
              <a:t> и по предметам выбора.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50192" y="6492875"/>
            <a:ext cx="30861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F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59063" y="306070"/>
            <a:ext cx="6446837" cy="608330"/>
          </a:xfrm>
        </p:spPr>
        <p:txBody>
          <a:bodyPr/>
          <a:lstStyle/>
          <a:p>
            <a:r>
              <a:rPr lang="ru-RU" sz="3600" b="1" dirty="0"/>
              <a:t>Выводы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6709" y="610235"/>
            <a:ext cx="8785861" cy="6019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>Результаты ЕГЭ в 2022 году ниже  прошлогодних, средний балл ниже </a:t>
            </a:r>
            <a:r>
              <a:rPr lang="ru-RU" sz="2800" dirty="0"/>
              <a:t>на </a:t>
            </a:r>
            <a:r>
              <a:rPr lang="ru-RU" sz="2800" dirty="0" smtClean="0"/>
              <a:t>4 балла по школе. </a:t>
            </a:r>
            <a:endParaRPr lang="ru-RU" sz="2800" dirty="0"/>
          </a:p>
          <a:p>
            <a:pPr lvl="0"/>
            <a:r>
              <a:rPr lang="ru-RU" sz="2800" dirty="0" smtClean="0"/>
              <a:t>Выше по ТУ по 5 предметам (в том году по 3-м).</a:t>
            </a:r>
          </a:p>
          <a:p>
            <a:pPr lvl="0"/>
            <a:r>
              <a:rPr lang="ru-RU" sz="2800" dirty="0" smtClean="0"/>
              <a:t>Повышение  среднего балла по 3-м предметам ( в том году по всем предметам кроме математики).</a:t>
            </a:r>
            <a:endParaRPr lang="ru-RU" sz="2800" dirty="0"/>
          </a:p>
          <a:p>
            <a:pPr lvl="0"/>
            <a:r>
              <a:rPr lang="ru-RU" sz="2800" dirty="0"/>
              <a:t>Повышение </a:t>
            </a:r>
            <a:r>
              <a:rPr lang="ru-RU" sz="2800" dirty="0" smtClean="0"/>
              <a:t>максимального балла  по русскому языку.</a:t>
            </a:r>
            <a:endParaRPr lang="ru-RU" sz="2800" dirty="0"/>
          </a:p>
          <a:p>
            <a:r>
              <a:rPr lang="ru-RU" sz="2800" dirty="0" smtClean="0"/>
              <a:t> Продолжает снижаться число </a:t>
            </a:r>
            <a:r>
              <a:rPr lang="ru-RU" sz="2800" dirty="0"/>
              <a:t>обучающихся сдающих </a:t>
            </a:r>
            <a:r>
              <a:rPr lang="ru-RU" sz="2800" dirty="0" smtClean="0"/>
              <a:t>обществознание , химию и биологию</a:t>
            </a:r>
          </a:p>
          <a:p>
            <a:r>
              <a:rPr lang="ru-RU" sz="2800" dirty="0" smtClean="0"/>
              <a:t>Востребованным предметом </a:t>
            </a:r>
            <a:r>
              <a:rPr lang="ru-RU" sz="2800" dirty="0"/>
              <a:t>профиля </a:t>
            </a:r>
            <a:r>
              <a:rPr lang="ru-RU" sz="2800" dirty="0" smtClean="0"/>
              <a:t> остается физика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56,3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%). </a:t>
            </a:r>
            <a:r>
              <a:rPr lang="ru-RU" sz="2800" dirty="0" smtClean="0"/>
              <a:t>Это связано с </a:t>
            </a:r>
            <a:r>
              <a:rPr lang="ru-RU" sz="2800" dirty="0"/>
              <a:t>востребованностью </a:t>
            </a:r>
            <a:r>
              <a:rPr lang="ru-RU" sz="2800" dirty="0" smtClean="0"/>
              <a:t>предмета в </a:t>
            </a:r>
            <a:r>
              <a:rPr lang="ru-RU" sz="2800" dirty="0"/>
              <a:t>ВУЗах. </a:t>
            </a:r>
            <a:endParaRPr lang="ru-RU" sz="2800" dirty="0" smtClean="0"/>
          </a:p>
          <a:p>
            <a:r>
              <a:rPr lang="ru-RU" sz="2800" dirty="0" smtClean="0"/>
              <a:t>Обучающиеся  выбирают  английский язык и литературу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39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13" y="317500"/>
            <a:ext cx="6446837" cy="2654300"/>
          </a:xfrm>
        </p:spPr>
        <p:txBody>
          <a:bodyPr/>
          <a:lstStyle/>
          <a:p>
            <a:pPr lvl="0" eaLnBrk="0" hangingPunct="0">
              <a:lnSpc>
                <a:spcPct val="100000"/>
              </a:lnSpc>
            </a:pPr>
            <a:r>
              <a:rPr lang="ru-RU" alt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итоговой аттестации обучающихся 9-х классов в </a:t>
            </a:r>
            <a:r>
              <a:rPr lang="ru-RU" alt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2022г</a:t>
            </a:r>
            <a:r>
              <a:rPr lang="ru-RU" alt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4800" dirty="0">
                <a:latin typeface="Arial" panose="020B0604020202020204" pitchFamily="34" charset="0"/>
              </a:rPr>
              <a:t/>
            </a:r>
            <a:br>
              <a:rPr lang="ru-RU" altLang="ru-RU" sz="4800" dirty="0">
                <a:latin typeface="Arial" panose="020B0604020202020204" pitchFamily="34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296874"/>
              </p:ext>
            </p:extLst>
          </p:nvPr>
        </p:nvGraphicFramePr>
        <p:xfrm>
          <a:off x="1676400" y="2438400"/>
          <a:ext cx="7162799" cy="30116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</a:rPr>
                        <a:t>учащихся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</a:rPr>
                        <a:t>Допущено к аттестации  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ОГЭ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ГВЭ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</a:rPr>
                        <a:t>Не</a:t>
                      </a:r>
                      <a:r>
                        <a:rPr lang="ru-RU" sz="20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accent1"/>
                          </a:solidFill>
                          <a:effectLst/>
                        </a:rPr>
                        <a:t>допуще</a:t>
                      </a: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</a:rPr>
                        <a:t>-но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8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solidFill>
                            <a:schemeClr val="accent1"/>
                          </a:solidFill>
                          <a:effectLst/>
                        </a:rPr>
                        <a:t>60</a:t>
                      </a:r>
                      <a:endParaRPr lang="ru-RU" sz="3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solidFill>
                            <a:schemeClr val="accent1"/>
                          </a:solidFill>
                          <a:effectLst/>
                        </a:rPr>
                        <a:t>59</a:t>
                      </a:r>
                      <a:endParaRPr lang="ru-RU" sz="3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solidFill>
                            <a:schemeClr val="accent1"/>
                          </a:solidFill>
                          <a:effectLst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5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-9525"/>
            <a:ext cx="7106567" cy="884238"/>
          </a:xfrm>
        </p:spPr>
        <p:txBody>
          <a:bodyPr/>
          <a:lstStyle/>
          <a:p>
            <a:r>
              <a:rPr lang="ru-RU" sz="3600" b="1" dirty="0" smtClean="0"/>
              <a:t> Анализ выполнения задач. ОГЭ-22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841423"/>
              </p:ext>
            </p:extLst>
          </p:nvPr>
        </p:nvGraphicFramePr>
        <p:xfrm>
          <a:off x="32665" y="2420888"/>
          <a:ext cx="8801102" cy="3696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5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Предмет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Число сдающих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Ср. балл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Математика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14,1\↓0,3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45,76/↑15</a:t>
                      </a:r>
                      <a:endParaRPr lang="ru-RU" sz="32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Русский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24\</a:t>
                      </a:r>
                      <a:r>
                        <a:rPr lang="ru-RU" sz="3200" b="0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↓3</a:t>
                      </a:r>
                    </a:p>
                    <a:p>
                      <a:pPr marL="285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59,3/↓28</a:t>
                      </a: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1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Анализ среднего балла по основным предметам в </a:t>
            </a:r>
            <a:r>
              <a:rPr lang="ru-RU" b="1" dirty="0" smtClean="0"/>
              <a:t>2022 </a:t>
            </a:r>
            <a:r>
              <a:rPr lang="ru-RU" b="1" dirty="0"/>
              <a:t>году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1529820"/>
              </p:ext>
            </p:extLst>
          </p:nvPr>
        </p:nvGraphicFramePr>
        <p:xfrm>
          <a:off x="467544" y="1201737"/>
          <a:ext cx="8496943" cy="551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1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Динамика качества </a:t>
            </a:r>
            <a:r>
              <a:rPr lang="ru-RU" b="1" dirty="0" smtClean="0"/>
              <a:t> ОГЭ </a:t>
            </a:r>
            <a:r>
              <a:rPr lang="ru-RU" b="1" dirty="0"/>
              <a:t>за </a:t>
            </a:r>
            <a:r>
              <a:rPr lang="ru-RU" b="1" dirty="0" smtClean="0"/>
              <a:t>5 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07111211"/>
              </p:ext>
            </p:extLst>
          </p:nvPr>
        </p:nvGraphicFramePr>
        <p:xfrm>
          <a:off x="323528" y="317500"/>
          <a:ext cx="8788722" cy="692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3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-9525"/>
            <a:ext cx="7106567" cy="884238"/>
          </a:xfrm>
        </p:spPr>
        <p:txBody>
          <a:bodyPr/>
          <a:lstStyle/>
          <a:p>
            <a:r>
              <a:rPr lang="ru-RU" sz="3600" b="1" dirty="0" smtClean="0"/>
              <a:t> Анализ выполнения задач. ОГЭ-22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422947"/>
              </p:ext>
            </p:extLst>
          </p:nvPr>
        </p:nvGraphicFramePr>
        <p:xfrm>
          <a:off x="309560" y="762000"/>
          <a:ext cx="8801102" cy="54194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5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Предмет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Число сдающих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Ср. балл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22">
                <a:tc>
                  <a:txBody>
                    <a:bodyPr/>
                    <a:lstStyle/>
                    <a:p>
                      <a:pPr marL="104140"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18\↓3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46">
                <a:tc>
                  <a:txBody>
                    <a:bodyPr/>
                    <a:lstStyle/>
                    <a:p>
                      <a:pPr marL="104140"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9,8\↓3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43,75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966">
                <a:tc>
                  <a:txBody>
                    <a:bodyPr/>
                    <a:lstStyle/>
                    <a:p>
                      <a:pPr marL="104140"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27,2\↓3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46,15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522">
                <a:tc>
                  <a:txBody>
                    <a:bodyPr/>
                    <a:lstStyle/>
                    <a:p>
                      <a:pPr marL="104140"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33,4\</a:t>
                      </a:r>
                      <a:r>
                        <a:rPr lang="ru-RU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ru-RU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522">
                <a:tc>
                  <a:txBody>
                    <a:bodyPr/>
                    <a:lstStyle/>
                    <a:p>
                      <a:pPr marL="139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31\↓11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24\↓2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54,8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522"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33\↓12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7044"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46\↓5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1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Сравнительный анализ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18956"/>
              </p:ext>
            </p:extLst>
          </p:nvPr>
        </p:nvGraphicFramePr>
        <p:xfrm>
          <a:off x="305780" y="1555997"/>
          <a:ext cx="85324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07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317500"/>
            <a:ext cx="6446837" cy="1239292"/>
          </a:xfrm>
        </p:spPr>
        <p:txBody>
          <a:bodyPr/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 dirty="0"/>
              <a:t>Динамика среднего балла ОГЭ </a:t>
            </a:r>
            <a:br>
              <a:rPr lang="ru-RU" sz="3200" dirty="0"/>
            </a:br>
            <a:r>
              <a:rPr lang="ru-RU" sz="3200" dirty="0"/>
              <a:t>по 5-ти балльной шкале</a:t>
            </a:r>
            <a:br>
              <a:rPr lang="ru-RU" sz="3200" dirty="0"/>
            </a:br>
            <a:r>
              <a:rPr lang="ru-RU" sz="3200" dirty="0"/>
              <a:t> (обязательные предметы)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475656" y="1412776"/>
          <a:ext cx="7237437" cy="580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54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  <p:tag name="ISPRING_RESOURCE_PATHS_HASH_2" val="691de231612a40c8b0f738e8cdc91c2463616a0"/>
</p:tagLst>
</file>

<file path=ppt/theme/theme1.xml><?xml version="1.0" encoding="utf-8"?>
<a:theme xmlns:a="http://schemas.openxmlformats.org/drawingml/2006/main" name="PPP_SGlob_TXT_Global_Swirls_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P_SGlob_TXT_Global_Swirls_A.pot [Compatibility Mode]" id="{79B36450-7657-4DCE-9615-8A22548E82A1}" vid="{96DBA213-CB12-4FB7-8A56-EB007E199A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PPP_SGlob_TXT_Global_Swirls_A</Template>
  <TotalTime>3555</TotalTime>
  <Words>933</Words>
  <Application>Microsoft Office PowerPoint</Application>
  <PresentationFormat>Экран (4:3)</PresentationFormat>
  <Paragraphs>463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PT Sans Caption</vt:lpstr>
      <vt:lpstr>Times New Roman</vt:lpstr>
      <vt:lpstr>PPP_SGlob_TXT_Global_Swirls_A</vt:lpstr>
      <vt:lpstr>Анализ  результатов ГИА в 2021-2022 уч.году</vt:lpstr>
      <vt:lpstr>Презентация PowerPoint</vt:lpstr>
      <vt:lpstr>Результаты итоговой аттестации обучающихся 9-х классов в 2022г.  </vt:lpstr>
      <vt:lpstr> Анализ выполнения задач. ОГЭ-22</vt:lpstr>
      <vt:lpstr>Анализ среднего балла по основным предметам в 2022 году</vt:lpstr>
      <vt:lpstr>Динамика качества  ОГЭ за 5 лет </vt:lpstr>
      <vt:lpstr> Анализ выполнения задач. ОГЭ-22</vt:lpstr>
      <vt:lpstr>Сравнительный анализ</vt:lpstr>
      <vt:lpstr>Динамика среднего балла ОГЭ  по 5-ти балльной шкале  (обязательные предметы) </vt:lpstr>
      <vt:lpstr>Сопоставление годовых отметок учащихся 9-х классов с результатами экзаменов ОГЭ</vt:lpstr>
      <vt:lpstr>Выводы </vt:lpstr>
      <vt:lpstr>Результаты ЕГЭ  в 2022 г.</vt:lpstr>
      <vt:lpstr> Анализ выполнения задач. ЕГЭ</vt:lpstr>
      <vt:lpstr>Средний балл по годам</vt:lpstr>
      <vt:lpstr>Средний балл</vt:lpstr>
      <vt:lpstr>Аттестаты с отличием </vt:lpstr>
      <vt:lpstr>Сравнение с областными результатами</vt:lpstr>
      <vt:lpstr>Результаты медалистов.</vt:lpstr>
      <vt:lpstr>Результаты сдачи ЕГЭ учащимися, не преодолевших минимальный порог баллов по предметам ЕГЭ по выбору в 2022 году</vt:lpstr>
      <vt:lpstr>Презентация PowerPoint</vt:lpstr>
      <vt:lpstr>Выводы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165</cp:revision>
  <dcterms:created xsi:type="dcterms:W3CDTF">2004-02-11T14:41:34Z</dcterms:created>
  <dcterms:modified xsi:type="dcterms:W3CDTF">2022-10-23T17:33:30Z</dcterms:modified>
</cp:coreProperties>
</file>